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solidFill>
                  <a:srgbClr val="000000"/>
                </a:solidFill>
              </a:defRPr>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293914" indent="-293914">
              <a:spcBef>
                <a:spcPts val="3200"/>
              </a:spcBef>
              <a:defRPr sz="2400"/>
            </a:lvl1pPr>
            <a:lvl2pPr marL="636814" indent="-293914">
              <a:spcBef>
                <a:spcPts val="3200"/>
              </a:spcBef>
              <a:defRPr sz="2400"/>
            </a:lvl2pPr>
            <a:lvl3pPr marL="979714" indent="-293914">
              <a:spcBef>
                <a:spcPts val="3200"/>
              </a:spcBef>
              <a:defRPr sz="2400"/>
            </a:lvl3pPr>
            <a:lvl4pPr marL="1322614" indent="-293914">
              <a:spcBef>
                <a:spcPts val="3200"/>
              </a:spcBef>
              <a:defRPr sz="2400"/>
            </a:lvl4pPr>
            <a:lvl5pPr marL="1665514" indent="-293914">
              <a:spcBef>
                <a:spcPts val="32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4600" u="none">
          <a:solidFill>
            <a:srgbClr val="424242"/>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 Id="rId3" Type="http://schemas.openxmlformats.org/officeDocument/2006/relationships/image" Target="../media/image1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 Id="rId3" Type="http://schemas.openxmlformats.org/officeDocument/2006/relationships/image" Target="../media/image2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3.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rjunkathuria.com/ml/Adaline" TargetMode="Externa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 Id="rId3" Type="http://schemas.openxmlformats.org/officeDocument/2006/relationships/image" Target="../media/image3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logo_wide.png" descr="logo_wide.png"/>
          <p:cNvPicPr>
            <a:picLocks noChangeAspect="1"/>
          </p:cNvPicPr>
          <p:nvPr/>
        </p:nvPicPr>
        <p:blipFill>
          <a:blip r:embed="rId2">
            <a:extLst/>
          </a:blip>
          <a:stretch>
            <a:fillRect/>
          </a:stretch>
        </p:blipFill>
        <p:spPr>
          <a:xfrm>
            <a:off x="1249976" y="2359521"/>
            <a:ext cx="10504848" cy="2665884"/>
          </a:xfrm>
          <a:prstGeom prst="rect">
            <a:avLst/>
          </a:prstGeom>
          <a:ln w="12700">
            <a:miter lim="400000"/>
          </a:ln>
        </p:spPr>
      </p:pic>
      <p:sp>
        <p:nvSpPr>
          <p:cNvPr id="120" name="A Talk by Arjun Kathuria"/>
          <p:cNvSpPr txBox="1"/>
          <p:nvPr/>
        </p:nvSpPr>
        <p:spPr>
          <a:xfrm>
            <a:off x="4013675" y="6004610"/>
            <a:ext cx="6943356" cy="13566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4200">
                <a:solidFill>
                  <a:srgbClr val="424242"/>
                </a:solidFill>
                <a:latin typeface="Helvetica Neue"/>
                <a:ea typeface="Helvetica Neue"/>
                <a:cs typeface="Helvetica Neue"/>
                <a:sym typeface="Helvetica Neue"/>
              </a:defRPr>
            </a:lvl1pPr>
          </a:lstStyle>
          <a:p>
            <a:pPr/>
            <a:r>
              <a:t>A Talk by Arjun Kathuria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WHY is machine learning ?!"/>
          <p:cNvSpPr txBox="1"/>
          <p:nvPr>
            <p:ph type="title"/>
          </p:nvPr>
        </p:nvSpPr>
        <p:spPr>
          <a:xfrm>
            <a:off x="1270000" y="2415812"/>
            <a:ext cx="10464800" cy="3302001"/>
          </a:xfrm>
          <a:prstGeom prst="rect">
            <a:avLst/>
          </a:prstGeom>
        </p:spPr>
        <p:txBody>
          <a:bodyPr/>
          <a:lstStyle/>
          <a:p>
            <a:pPr/>
          </a:p>
          <a:p>
            <a:pPr/>
            <a:r>
              <a:t>WHY is machine learning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What one extreme of the spectrum believes what Machine Learning is…"/>
          <p:cNvSpPr txBox="1"/>
          <p:nvPr>
            <p:ph type="title"/>
          </p:nvPr>
        </p:nvSpPr>
        <p:spPr>
          <a:xfrm>
            <a:off x="1166530" y="3515761"/>
            <a:ext cx="11263451" cy="3022074"/>
          </a:xfrm>
          <a:prstGeom prst="rect">
            <a:avLst/>
          </a:prstGeom>
        </p:spPr>
        <p:txBody>
          <a:bodyPr/>
          <a:lstStyle/>
          <a:p>
            <a:pPr defTabSz="356362">
              <a:defRPr sz="5124"/>
            </a:pPr>
            <a:r>
              <a:t>What one extreme of the spectrum believes what Machine Learning is</a:t>
            </a:r>
          </a:p>
          <a:p>
            <a:pPr defTabSz="356362">
              <a:defRPr sz="2806"/>
            </a:pPr>
            <a:r>
              <a:t>.</a:t>
            </a:r>
          </a:p>
          <a:p>
            <a:pPr defTabSz="356362">
              <a:defRPr sz="2806"/>
            </a:pPr>
            <a:r>
              <a:t>.</a:t>
            </a:r>
          </a:p>
          <a:p>
            <a:pPr defTabSz="356362">
              <a:defRPr sz="2806"/>
            </a:pPr>
            <a:r>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7" name="sb_magic_2.jpg" descr="sb_magic_2.jpg"/>
          <p:cNvPicPr>
            <a:picLocks noChangeAspect="1"/>
          </p:cNvPicPr>
          <p:nvPr/>
        </p:nvPicPr>
        <p:blipFill>
          <a:blip r:embed="rId2">
            <a:extLst/>
          </a:blip>
          <a:stretch>
            <a:fillRect/>
          </a:stretch>
        </p:blipFill>
        <p:spPr>
          <a:xfrm>
            <a:off x="2356543" y="1466385"/>
            <a:ext cx="8835916" cy="731613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What the other extreme of the spectrum believes what Machine Learning is…"/>
          <p:cNvSpPr txBox="1"/>
          <p:nvPr>
            <p:ph type="title"/>
          </p:nvPr>
        </p:nvSpPr>
        <p:spPr>
          <a:xfrm>
            <a:off x="952500" y="2940262"/>
            <a:ext cx="11099800" cy="4326819"/>
          </a:xfrm>
          <a:prstGeom prst="rect">
            <a:avLst/>
          </a:prstGeom>
        </p:spPr>
        <p:txBody>
          <a:bodyPr/>
          <a:lstStyle/>
          <a:p>
            <a:pPr/>
            <a:r>
              <a:t>What the other extreme of the spectrum believes what Machine Learning is</a:t>
            </a:r>
          </a:p>
          <a:p>
            <a:pPr/>
            <a:r>
              <a:t>.</a:t>
            </a:r>
          </a:p>
          <a:p>
            <a:pPr/>
            <a:r>
              <a:t>.</a:t>
            </a:r>
          </a:p>
          <a:p>
            <a:pP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itle"/>
          <p:cNvSpPr txBox="1"/>
          <p:nvPr>
            <p:ph type="title"/>
          </p:nvPr>
        </p:nvSpPr>
        <p:spPr>
          <a:xfrm>
            <a:off x="1473200" y="482600"/>
            <a:ext cx="10464800" cy="2233762"/>
          </a:xfrm>
          <a:prstGeom prst="rect">
            <a:avLst/>
          </a:prstGeom>
        </p:spPr>
        <p:txBody>
          <a:bodyPr/>
          <a:lstStyle/>
          <a:p>
            <a:pPr/>
          </a:p>
        </p:txBody>
      </p:sp>
      <p:pic>
        <p:nvPicPr>
          <p:cNvPr id="152" name="ml_stat_meme.jpeg" descr="ml_stat_meme.jpeg"/>
          <p:cNvPicPr>
            <a:picLocks noChangeAspect="1"/>
          </p:cNvPicPr>
          <p:nvPr/>
        </p:nvPicPr>
        <p:blipFill>
          <a:blip r:embed="rId2">
            <a:extLst/>
          </a:blip>
          <a:stretch>
            <a:fillRect/>
          </a:stretch>
        </p:blipFill>
        <p:spPr>
          <a:xfrm>
            <a:off x="2728900" y="1318688"/>
            <a:ext cx="7547000" cy="753621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Well, Yes and No."/>
          <p:cNvSpPr txBox="1"/>
          <p:nvPr>
            <p:ph type="title"/>
          </p:nvPr>
        </p:nvSpPr>
        <p:spPr>
          <a:xfrm>
            <a:off x="1701800" y="629537"/>
            <a:ext cx="9929863" cy="2090838"/>
          </a:xfrm>
          <a:prstGeom prst="rect">
            <a:avLst/>
          </a:prstGeom>
        </p:spPr>
        <p:txBody>
          <a:bodyPr/>
          <a:lstStyle/>
          <a:p>
            <a:pPr/>
            <a:r>
              <a:t>Well, Yes and No.</a:t>
            </a:r>
          </a:p>
        </p:txBody>
      </p:sp>
      <p:sp>
        <p:nvSpPr>
          <p:cNvPr id="155" name="The fundamentals of machine learning are still true to core statistics, but in practice, as of today, it has grown into something much bigger (as we will see)."/>
          <p:cNvSpPr txBox="1"/>
          <p:nvPr/>
        </p:nvSpPr>
        <p:spPr>
          <a:xfrm>
            <a:off x="1593139" y="5508087"/>
            <a:ext cx="9818523"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200"/>
              </a:spcBef>
              <a:defRPr sz="2400">
                <a:latin typeface="Helvetica Neue"/>
                <a:ea typeface="Helvetica Neue"/>
                <a:cs typeface="Helvetica Neue"/>
                <a:sym typeface="Helvetica Neue"/>
              </a:defRPr>
            </a:lvl1pPr>
          </a:lstStyle>
          <a:p>
            <a:pPr/>
            <a:r>
              <a:t>The fundamentals of machine learning are still true to core statistics, but in practice, as of today, it has grown into something much bigger (as we will see).</a:t>
            </a:r>
          </a:p>
        </p:txBody>
      </p:sp>
      <p:sp>
        <p:nvSpPr>
          <p:cNvPr id="156" name="Its somewhere in the middle"/>
          <p:cNvSpPr txBox="1"/>
          <p:nvPr/>
        </p:nvSpPr>
        <p:spPr>
          <a:xfrm>
            <a:off x="3658843" y="3790609"/>
            <a:ext cx="6015775"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Its somewhere in the middle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When you zoom out and tune out the noise…"/>
          <p:cNvSpPr txBox="1"/>
          <p:nvPr>
            <p:ph type="title"/>
          </p:nvPr>
        </p:nvSpPr>
        <p:spPr>
          <a:xfrm>
            <a:off x="952500" y="3787282"/>
            <a:ext cx="11099800" cy="3597081"/>
          </a:xfrm>
          <a:prstGeom prst="rect">
            <a:avLst/>
          </a:prstGeom>
        </p:spPr>
        <p:txBody>
          <a:bodyPr/>
          <a:lstStyle/>
          <a:p>
            <a:pPr defTabSz="373887">
              <a:defRPr sz="4480">
                <a:latin typeface="Helvetica Neue"/>
                <a:ea typeface="Helvetica Neue"/>
                <a:cs typeface="Helvetica Neue"/>
                <a:sym typeface="Helvetica Neue"/>
              </a:defRPr>
            </a:pPr>
            <a:r>
              <a:t>When you zoom out and tune out the noise</a:t>
            </a:r>
          </a:p>
          <a:p>
            <a:pPr defTabSz="373887">
              <a:defRPr sz="4480">
                <a:latin typeface="Helvetica Neue"/>
                <a:ea typeface="Helvetica Neue"/>
                <a:cs typeface="Helvetica Neue"/>
                <a:sym typeface="Helvetica Neue"/>
              </a:defRPr>
            </a:pPr>
            <a:r>
              <a:t>Machine learning pertains to extraction of knowledge from data by building intelligent (often self-learning) agents / systems in order to make predictions.</a:t>
            </a:r>
          </a:p>
        </p:txBody>
      </p:sp>
      <p:sp>
        <p:nvSpPr>
          <p:cNvPr id="159" name="In its simplest form -"/>
          <p:cNvSpPr txBox="1"/>
          <p:nvPr/>
        </p:nvSpPr>
        <p:spPr>
          <a:xfrm>
            <a:off x="3517823" y="1385872"/>
            <a:ext cx="5969154" cy="1507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solidFill>
                  <a:srgbClr val="424242"/>
                </a:solidFill>
                <a:latin typeface="+mn-lt"/>
                <a:ea typeface="+mn-ea"/>
                <a:cs typeface="+mn-cs"/>
                <a:sym typeface="Helvetica Neue Medium"/>
              </a:defRPr>
            </a:lvl1pPr>
          </a:lstStyle>
          <a:p>
            <a:pPr/>
            <a:r>
              <a:t>In its simplest form -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Machine Learning, a broad field."/>
          <p:cNvSpPr txBox="1"/>
          <p:nvPr>
            <p:ph type="title"/>
          </p:nvPr>
        </p:nvSpPr>
        <p:spPr>
          <a:xfrm>
            <a:off x="1148935" y="173881"/>
            <a:ext cx="11656005" cy="1015681"/>
          </a:xfrm>
          <a:prstGeom prst="rect">
            <a:avLst/>
          </a:prstGeom>
        </p:spPr>
        <p:txBody>
          <a:bodyPr/>
          <a:lstStyle/>
          <a:p>
            <a:pPr/>
            <a:r>
              <a:t>Machine Learning, a broad field.</a:t>
            </a:r>
          </a:p>
        </p:txBody>
      </p:sp>
      <p:sp>
        <p:nvSpPr>
          <p:cNvPr id="162" name="Machine Learning"/>
          <p:cNvSpPr/>
          <p:nvPr/>
        </p:nvSpPr>
        <p:spPr>
          <a:xfrm>
            <a:off x="4697726" y="1753191"/>
            <a:ext cx="3235943" cy="1270001"/>
          </a:xfrm>
          <a:prstGeom prst="roundRect">
            <a:avLst>
              <a:gd name="adj" fmla="val 15000"/>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Machine Learning</a:t>
            </a:r>
          </a:p>
        </p:txBody>
      </p:sp>
      <p:sp>
        <p:nvSpPr>
          <p:cNvPr id="163" name="Supervised Learning"/>
          <p:cNvSpPr/>
          <p:nvPr/>
        </p:nvSpPr>
        <p:spPr>
          <a:xfrm>
            <a:off x="1563755" y="4361798"/>
            <a:ext cx="2171554" cy="1270001"/>
          </a:xfrm>
          <a:prstGeom prst="roundRect">
            <a:avLst>
              <a:gd name="adj" fmla="val 15000"/>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Supervised Learning</a:t>
            </a:r>
          </a:p>
        </p:txBody>
      </p:sp>
      <p:sp>
        <p:nvSpPr>
          <p:cNvPr id="164" name="Unsupervised Learning"/>
          <p:cNvSpPr/>
          <p:nvPr/>
        </p:nvSpPr>
        <p:spPr>
          <a:xfrm>
            <a:off x="5226011" y="4370778"/>
            <a:ext cx="2171554" cy="1270001"/>
          </a:xfrm>
          <a:prstGeom prst="roundRect">
            <a:avLst>
              <a:gd name="adj" fmla="val 15000"/>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Unsupervised Learning</a:t>
            </a:r>
          </a:p>
        </p:txBody>
      </p:sp>
      <p:sp>
        <p:nvSpPr>
          <p:cNvPr id="165" name="Reinforcement Learning"/>
          <p:cNvSpPr/>
          <p:nvPr/>
        </p:nvSpPr>
        <p:spPr>
          <a:xfrm>
            <a:off x="8667119" y="4361798"/>
            <a:ext cx="2171555" cy="1270001"/>
          </a:xfrm>
          <a:prstGeom prst="roundRect">
            <a:avLst>
              <a:gd name="adj" fmla="val 15000"/>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Reinforcement Learning</a:t>
            </a:r>
          </a:p>
        </p:txBody>
      </p:sp>
      <p:sp>
        <p:nvSpPr>
          <p:cNvPr id="166" name="Line"/>
          <p:cNvSpPr/>
          <p:nvPr/>
        </p:nvSpPr>
        <p:spPr>
          <a:xfrm flipH="1">
            <a:off x="3523008" y="3122610"/>
            <a:ext cx="1006700" cy="1006701"/>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67" name="Line"/>
          <p:cNvSpPr/>
          <p:nvPr/>
        </p:nvSpPr>
        <p:spPr>
          <a:xfrm>
            <a:off x="8084887" y="3105172"/>
            <a:ext cx="1041577" cy="1041577"/>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68" name="Line"/>
          <p:cNvSpPr/>
          <p:nvPr/>
        </p:nvSpPr>
        <p:spPr>
          <a:xfrm>
            <a:off x="6311787" y="3196415"/>
            <a:ext cx="1" cy="1001140"/>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69" name="Labeled data…"/>
          <p:cNvSpPr txBox="1"/>
          <p:nvPr/>
        </p:nvSpPr>
        <p:spPr>
          <a:xfrm>
            <a:off x="1188585" y="6075109"/>
            <a:ext cx="3348766" cy="3115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18583" indent="-518583" algn="l">
              <a:spcBef>
                <a:spcPts val="3200"/>
              </a:spcBef>
              <a:buSzPct val="145000"/>
              <a:buChar char="•"/>
              <a:defRPr sz="2400">
                <a:latin typeface="Helvetica Neue"/>
                <a:ea typeface="Helvetica Neue"/>
                <a:cs typeface="Helvetica Neue"/>
                <a:sym typeface="Helvetica Neue"/>
              </a:defRPr>
            </a:pPr>
            <a:r>
              <a:t>Labeled data</a:t>
            </a:r>
          </a:p>
          <a:p>
            <a:pPr marL="518583" indent="-518583" algn="l">
              <a:spcBef>
                <a:spcPts val="3200"/>
              </a:spcBef>
              <a:buSzPct val="145000"/>
              <a:buChar char="•"/>
              <a:defRPr sz="2400">
                <a:latin typeface="Helvetica Neue"/>
                <a:ea typeface="Helvetica Neue"/>
                <a:cs typeface="Helvetica Neue"/>
                <a:sym typeface="Helvetica Neue"/>
              </a:defRPr>
            </a:pPr>
            <a:r>
              <a:t>Predicts outcome</a:t>
            </a:r>
          </a:p>
          <a:p>
            <a:pPr marL="518583" indent="-518583" algn="l">
              <a:spcBef>
                <a:spcPts val="3200"/>
              </a:spcBef>
              <a:buSzPct val="145000"/>
              <a:buChar char="•"/>
              <a:defRPr sz="2400">
                <a:latin typeface="Helvetica Neue"/>
                <a:ea typeface="Helvetica Neue"/>
                <a:cs typeface="Helvetica Neue"/>
                <a:sym typeface="Helvetica Neue"/>
              </a:defRPr>
            </a:pPr>
            <a:r>
              <a:t>Eg: Classifiers like spam filters, text / character recognition</a:t>
            </a:r>
          </a:p>
        </p:txBody>
      </p:sp>
      <p:sp>
        <p:nvSpPr>
          <p:cNvPr id="170" name="Unlabelled data…"/>
          <p:cNvSpPr txBox="1"/>
          <p:nvPr/>
        </p:nvSpPr>
        <p:spPr>
          <a:xfrm>
            <a:off x="5030838" y="6075109"/>
            <a:ext cx="3235944" cy="3115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18583" indent="-518583" algn="l">
              <a:spcBef>
                <a:spcPts val="3200"/>
              </a:spcBef>
              <a:buSzPct val="145000"/>
              <a:buChar char="•"/>
              <a:defRPr sz="2400">
                <a:latin typeface="Helvetica Neue"/>
                <a:ea typeface="Helvetica Neue"/>
                <a:cs typeface="Helvetica Neue"/>
                <a:sym typeface="Helvetica Neue"/>
              </a:defRPr>
            </a:pPr>
            <a:r>
              <a:t>Unlabelled data</a:t>
            </a:r>
          </a:p>
          <a:p>
            <a:pPr marL="518583" indent="-518583" algn="l">
              <a:spcBef>
                <a:spcPts val="3200"/>
              </a:spcBef>
              <a:buSzPct val="145000"/>
              <a:buChar char="•"/>
              <a:defRPr sz="2400">
                <a:latin typeface="Helvetica Neue"/>
                <a:ea typeface="Helvetica Neue"/>
                <a:cs typeface="Helvetica Neue"/>
                <a:sym typeface="Helvetica Neue"/>
              </a:defRPr>
            </a:pPr>
            <a:r>
              <a:t>Finds hidden structure in data</a:t>
            </a:r>
          </a:p>
          <a:p>
            <a:pPr marL="518583" indent="-518583" algn="l">
              <a:spcBef>
                <a:spcPts val="3200"/>
              </a:spcBef>
              <a:buSzPct val="145000"/>
              <a:buChar char="•"/>
              <a:defRPr sz="2400">
                <a:latin typeface="Helvetica Neue"/>
                <a:ea typeface="Helvetica Neue"/>
                <a:cs typeface="Helvetica Neue"/>
                <a:sym typeface="Helvetica Neue"/>
              </a:defRPr>
            </a:pPr>
            <a:r>
              <a:t>Eg: Clustering, user segmentation etc.</a:t>
            </a:r>
          </a:p>
        </p:txBody>
      </p:sp>
      <p:sp>
        <p:nvSpPr>
          <p:cNvPr id="171" name="Interacts with environment.…"/>
          <p:cNvSpPr txBox="1"/>
          <p:nvPr/>
        </p:nvSpPr>
        <p:spPr>
          <a:xfrm>
            <a:off x="8580271" y="5890959"/>
            <a:ext cx="3235944" cy="3483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18583" indent="-518583" algn="l">
              <a:spcBef>
                <a:spcPts val="3200"/>
              </a:spcBef>
              <a:buSzPct val="145000"/>
              <a:buChar char="•"/>
              <a:defRPr sz="2400">
                <a:latin typeface="Helvetica Neue"/>
                <a:ea typeface="Helvetica Neue"/>
                <a:cs typeface="Helvetica Neue"/>
                <a:sym typeface="Helvetica Neue"/>
              </a:defRPr>
            </a:pPr>
            <a:r>
              <a:t>Interacts with environment.</a:t>
            </a:r>
          </a:p>
          <a:p>
            <a:pPr marL="518583" indent="-518583" algn="l">
              <a:spcBef>
                <a:spcPts val="3200"/>
              </a:spcBef>
              <a:buSzPct val="145000"/>
              <a:buChar char="•"/>
              <a:defRPr sz="2400">
                <a:latin typeface="Helvetica Neue"/>
                <a:ea typeface="Helvetica Neue"/>
                <a:cs typeface="Helvetica Neue"/>
                <a:sym typeface="Helvetica Neue"/>
              </a:defRPr>
            </a:pPr>
            <a:r>
              <a:t>Decision process based on a reward system</a:t>
            </a:r>
          </a:p>
          <a:p>
            <a:pPr marL="518583" indent="-518583" algn="l">
              <a:spcBef>
                <a:spcPts val="3200"/>
              </a:spcBef>
              <a:buSzPct val="145000"/>
              <a:buChar char="•"/>
              <a:defRPr sz="2400">
                <a:latin typeface="Helvetica Neue"/>
                <a:ea typeface="Helvetica Neue"/>
                <a:cs typeface="Helvetica Neue"/>
                <a:sym typeface="Helvetica Neue"/>
              </a:defRPr>
            </a:pPr>
            <a:r>
              <a:t>Eg: Game playing agents.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2" grpId="1" repeatCount="2000" fill="hold">
                                  <p:stCondLst>
                                    <p:cond delay="0"/>
                                  </p:stCondLst>
                                  <p:childTnLst>
                                    <p:animRot by="300000">
                                      <p:cBhvr>
                                        <p:cTn id="6" dur="50" fill="hold">
                                          <p:stCondLst>
                                            <p:cond delay="0"/>
                                          </p:stCondLst>
                                        </p:cTn>
                                        <p:tgtEl>
                                          <p:spTgt spid="163"/>
                                        </p:tgtEl>
                                        <p:attrNameLst>
                                          <p:attrName>r</p:attrName>
                                        </p:attrNameLst>
                                      </p:cBhvr>
                                    </p:animRot>
                                    <p:animRot by="-600000">
                                      <p:cBhvr>
                                        <p:cTn id="7" dur="100" fill="hold">
                                          <p:stCondLst>
                                            <p:cond delay="100"/>
                                          </p:stCondLst>
                                        </p:cTn>
                                        <p:tgtEl>
                                          <p:spTgt spid="163"/>
                                        </p:tgtEl>
                                        <p:attrNameLst>
                                          <p:attrName>r</p:attrName>
                                        </p:attrNameLst>
                                      </p:cBhvr>
                                    </p:animRot>
                                    <p:animRot by="600000">
                                      <p:cBhvr>
                                        <p:cTn id="8" dur="100" fill="hold">
                                          <p:stCondLst>
                                            <p:cond delay="200"/>
                                          </p:stCondLst>
                                        </p:cTn>
                                        <p:tgtEl>
                                          <p:spTgt spid="163"/>
                                        </p:tgtEl>
                                        <p:attrNameLst>
                                          <p:attrName>r</p:attrName>
                                        </p:attrNameLst>
                                      </p:cBhvr>
                                    </p:animRot>
                                    <p:animRot by="-600000">
                                      <p:cBhvr>
                                        <p:cTn id="9" dur="100" fill="hold">
                                          <p:stCondLst>
                                            <p:cond delay="300"/>
                                          </p:stCondLst>
                                        </p:cTn>
                                        <p:tgtEl>
                                          <p:spTgt spid="163"/>
                                        </p:tgtEl>
                                        <p:attrNameLst>
                                          <p:attrName>r</p:attrName>
                                        </p:attrNameLst>
                                      </p:cBhvr>
                                    </p:animRot>
                                    <p:animRot by="300000">
                                      <p:cBhvr>
                                        <p:cTn id="10" dur="100" fill="hold">
                                          <p:stCondLst>
                                            <p:cond delay="400"/>
                                          </p:stCondLst>
                                        </p:cTn>
                                        <p:tgtEl>
                                          <p:spTgt spid="16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3"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upervised learning in a  🥜 🐚"/>
          <p:cNvSpPr txBox="1"/>
          <p:nvPr>
            <p:ph type="title"/>
          </p:nvPr>
        </p:nvSpPr>
        <p:spPr>
          <a:xfrm>
            <a:off x="653435" y="512375"/>
            <a:ext cx="11099801" cy="1273715"/>
          </a:xfrm>
          <a:prstGeom prst="rect">
            <a:avLst/>
          </a:prstGeom>
        </p:spPr>
        <p:txBody>
          <a:bodyPr/>
          <a:lstStyle>
            <a:lvl1pPr>
              <a:defRPr sz="4200"/>
            </a:lvl1pPr>
          </a:lstStyle>
          <a:p>
            <a:pPr/>
            <a:r>
              <a:t>Supervised learning in a  🥜 🐚</a:t>
            </a:r>
          </a:p>
        </p:txBody>
      </p:sp>
      <p:sp>
        <p:nvSpPr>
          <p:cNvPr id="174" name="Labelled Training Data"/>
          <p:cNvSpPr/>
          <p:nvPr/>
        </p:nvSpPr>
        <p:spPr>
          <a:xfrm>
            <a:off x="3947350" y="2384487"/>
            <a:ext cx="4394581" cy="1088942"/>
          </a:xfrm>
          <a:prstGeom prst="roundRect">
            <a:avLst>
              <a:gd name="adj" fmla="val 17494"/>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Labelled Training Data</a:t>
            </a:r>
          </a:p>
        </p:txBody>
      </p:sp>
      <p:sp>
        <p:nvSpPr>
          <p:cNvPr id="175" name="Machine Learning Algorithm"/>
          <p:cNvSpPr/>
          <p:nvPr/>
        </p:nvSpPr>
        <p:spPr>
          <a:xfrm>
            <a:off x="4829115" y="4473801"/>
            <a:ext cx="2631051" cy="1273715"/>
          </a:xfrm>
          <a:prstGeom prst="roundRect">
            <a:avLst>
              <a:gd name="adj" fmla="val 14956"/>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Machine Learning Algorithm</a:t>
            </a:r>
          </a:p>
        </p:txBody>
      </p:sp>
      <p:sp>
        <p:nvSpPr>
          <p:cNvPr id="176" name="New Data"/>
          <p:cNvSpPr/>
          <p:nvPr/>
        </p:nvSpPr>
        <p:spPr>
          <a:xfrm>
            <a:off x="1660654" y="7495637"/>
            <a:ext cx="2173902" cy="827745"/>
          </a:xfrm>
          <a:prstGeom prst="roundRect">
            <a:avLst>
              <a:gd name="adj" fmla="val 18758"/>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New Data</a:t>
            </a:r>
          </a:p>
        </p:txBody>
      </p:sp>
      <p:sp>
        <p:nvSpPr>
          <p:cNvPr id="177" name="Predictive Model"/>
          <p:cNvSpPr/>
          <p:nvPr/>
        </p:nvSpPr>
        <p:spPr>
          <a:xfrm>
            <a:off x="4737411" y="7495637"/>
            <a:ext cx="2931849" cy="827745"/>
          </a:xfrm>
          <a:prstGeom prst="roundRect">
            <a:avLst>
              <a:gd name="adj" fmla="val 18758"/>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Predictive Model</a:t>
            </a:r>
          </a:p>
        </p:txBody>
      </p:sp>
      <p:sp>
        <p:nvSpPr>
          <p:cNvPr id="178" name="Prediction"/>
          <p:cNvSpPr/>
          <p:nvPr/>
        </p:nvSpPr>
        <p:spPr>
          <a:xfrm>
            <a:off x="8572115" y="7495637"/>
            <a:ext cx="2048742" cy="827745"/>
          </a:xfrm>
          <a:prstGeom prst="roundRect">
            <a:avLst>
              <a:gd name="adj" fmla="val 18758"/>
            </a:avLst>
          </a:prstGeom>
          <a:solidFill>
            <a:srgbClr val="D6D5D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424242"/>
                </a:solidFill>
                <a:latin typeface="+mn-lt"/>
                <a:ea typeface="+mn-ea"/>
                <a:cs typeface="+mn-cs"/>
                <a:sym typeface="Helvetica Neue Medium"/>
              </a:defRPr>
            </a:lvl1pPr>
          </a:lstStyle>
          <a:p>
            <a:pPr/>
            <a:r>
              <a:t>Prediction</a:t>
            </a:r>
          </a:p>
        </p:txBody>
      </p:sp>
      <p:sp>
        <p:nvSpPr>
          <p:cNvPr id="179" name="Line"/>
          <p:cNvSpPr/>
          <p:nvPr/>
        </p:nvSpPr>
        <p:spPr>
          <a:xfrm>
            <a:off x="6144640" y="3637395"/>
            <a:ext cx="1" cy="672440"/>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80" name="Line"/>
          <p:cNvSpPr/>
          <p:nvPr/>
        </p:nvSpPr>
        <p:spPr>
          <a:xfrm>
            <a:off x="6144640" y="5989135"/>
            <a:ext cx="1" cy="1264883"/>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81" name="Line"/>
          <p:cNvSpPr/>
          <p:nvPr/>
        </p:nvSpPr>
        <p:spPr>
          <a:xfrm>
            <a:off x="4052227" y="7909509"/>
            <a:ext cx="467514" cy="1"/>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182" name="Line"/>
          <p:cNvSpPr/>
          <p:nvPr/>
        </p:nvSpPr>
        <p:spPr>
          <a:xfrm>
            <a:off x="7886930" y="7909509"/>
            <a:ext cx="467515" cy="1"/>
          </a:xfrm>
          <a:prstGeom prst="line">
            <a:avLst/>
          </a:prstGeom>
          <a:ln w="25400">
            <a:solidFill>
              <a:srgbClr val="424242"/>
            </a:solidFill>
            <a:miter lim="400000"/>
            <a:tailEnd type="triangle"/>
          </a:ln>
        </p:spPr>
        <p:txBody>
          <a:bodyPr lIns="50800" tIns="50800" rIns="50800" bIns="50800" anchor="ctr"/>
          <a:lstStyle/>
          <a:p>
            <a:pPr>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hapter 2: The Algorithms"/>
          <p:cNvSpPr txBox="1"/>
          <p:nvPr>
            <p:ph type="title"/>
          </p:nvPr>
        </p:nvSpPr>
        <p:spPr>
          <a:prstGeom prst="rect">
            <a:avLst/>
          </a:prstGeom>
        </p:spPr>
        <p:txBody>
          <a:bodyPr/>
          <a:lstStyle/>
          <a:p>
            <a:pPr/>
            <a:r>
              <a:t>Chapter 2: The Algorithms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 name="JP7Rwc-5_400x400.png" descr="JP7Rwc-5_400x400.png"/>
          <p:cNvPicPr>
            <a:picLocks noChangeAspect="1"/>
          </p:cNvPicPr>
          <p:nvPr/>
        </p:nvPicPr>
        <p:blipFill>
          <a:blip r:embed="rId2">
            <a:extLst/>
          </a:blip>
          <a:stretch>
            <a:fillRect/>
          </a:stretch>
        </p:blipFill>
        <p:spPr>
          <a:xfrm>
            <a:off x="4424467" y="749300"/>
            <a:ext cx="5080001" cy="5080000"/>
          </a:xfrm>
          <a:prstGeom prst="rect">
            <a:avLst/>
          </a:prstGeom>
          <a:ln w="12700">
            <a:miter lim="400000"/>
          </a:ln>
        </p:spPr>
      </p:pic>
      <p:sp>
        <p:nvSpPr>
          <p:cNvPr id="123" name="How I hand-coded core Machine learning Algorithms from scratch in python, what i learned, and why you should too."/>
          <p:cNvSpPr txBox="1"/>
          <p:nvPr/>
        </p:nvSpPr>
        <p:spPr>
          <a:xfrm>
            <a:off x="2731720" y="6552410"/>
            <a:ext cx="8465494" cy="32759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ts val="7400"/>
              </a:lnSpc>
              <a:spcBef>
                <a:spcPts val="1600"/>
              </a:spcBef>
              <a:defRPr b="1" sz="3900">
                <a:solidFill>
                  <a:srgbClr val="424242"/>
                </a:solidFill>
                <a:latin typeface="Helvetica Neue"/>
                <a:ea typeface="Helvetica Neue"/>
                <a:cs typeface="Helvetica Neue"/>
                <a:sym typeface="Helvetica Neue"/>
              </a:defRPr>
            </a:lvl1pPr>
          </a:lstStyle>
          <a:p>
            <a:pPr/>
            <a:r>
              <a:t>How I hand-coded core Machine learning Algorithms from scratch in python, what i learned, and why you should too.</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he classification algorithms to be covered"/>
          <p:cNvSpPr txBox="1"/>
          <p:nvPr>
            <p:ph type="title"/>
          </p:nvPr>
        </p:nvSpPr>
        <p:spPr>
          <a:prstGeom prst="rect">
            <a:avLst/>
          </a:prstGeom>
        </p:spPr>
        <p:txBody>
          <a:bodyPr/>
          <a:lstStyle/>
          <a:p>
            <a:pPr/>
            <a:r>
              <a:t>The classification algorithms to be covered</a:t>
            </a:r>
          </a:p>
        </p:txBody>
      </p:sp>
      <p:sp>
        <p:nvSpPr>
          <p:cNvPr id="187" name="The Perceptron classifier algorithm  +  The Adaline algorithm"/>
          <p:cNvSpPr txBox="1"/>
          <p:nvPr/>
        </p:nvSpPr>
        <p:spPr>
          <a:xfrm>
            <a:off x="1853794" y="4353133"/>
            <a:ext cx="7169608" cy="1538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5000" indent="-635000">
              <a:spcBef>
                <a:spcPts val="4200"/>
              </a:spcBef>
              <a:buSzPct val="100000"/>
              <a:buAutoNum type="arabicPeriod" startAt="1"/>
              <a:defRPr sz="3200">
                <a:solidFill>
                  <a:srgbClr val="424242"/>
                </a:solidFill>
                <a:latin typeface="Helvetica Neue"/>
                <a:ea typeface="Helvetica Neue"/>
                <a:cs typeface="Helvetica Neue"/>
                <a:sym typeface="Helvetica Neue"/>
              </a:defRPr>
            </a:pPr>
            <a:r>
              <a:t>The Perceptron classifier algorithm </a:t>
            </a:r>
            <a:br/>
            <a:r>
              <a:t>+ </a:t>
            </a:r>
            <a:br/>
            <a:r>
              <a:t>The Adaline algorithm</a:t>
            </a:r>
          </a:p>
        </p:txBody>
      </p:sp>
      <p:sp>
        <p:nvSpPr>
          <p:cNvPr id="188" name="Logistic Regression"/>
          <p:cNvSpPr txBox="1"/>
          <p:nvPr/>
        </p:nvSpPr>
        <p:spPr>
          <a:xfrm>
            <a:off x="1904060" y="6479358"/>
            <a:ext cx="4316681" cy="572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spcBef>
                <a:spcPts val="4200"/>
              </a:spcBef>
              <a:buSzPct val="100000"/>
              <a:buAutoNum type="arabicPeriod" startAt="2"/>
              <a:defRPr sz="3200">
                <a:solidFill>
                  <a:srgbClr val="424242"/>
                </a:solidFill>
                <a:latin typeface="Helvetica Neue"/>
                <a:ea typeface="Helvetica Neue"/>
                <a:cs typeface="Helvetica Neue"/>
                <a:sym typeface="Helvetica Neue"/>
              </a:defRPr>
            </a:lvl1pPr>
          </a:lstStyle>
          <a:p>
            <a:pPr/>
            <a:r>
              <a:t>Logistic Regression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he Dataset"/>
          <p:cNvSpPr txBox="1"/>
          <p:nvPr>
            <p:ph type="title"/>
          </p:nvPr>
        </p:nvSpPr>
        <p:spPr>
          <a:xfrm>
            <a:off x="660799" y="-75139"/>
            <a:ext cx="11099801" cy="2159001"/>
          </a:xfrm>
          <a:prstGeom prst="rect">
            <a:avLst/>
          </a:prstGeom>
        </p:spPr>
        <p:txBody>
          <a:bodyPr/>
          <a:lstStyle/>
          <a:p>
            <a:pPr/>
            <a:r>
              <a:t>The Dataset</a:t>
            </a:r>
          </a:p>
        </p:txBody>
      </p:sp>
      <p:sp>
        <p:nvSpPr>
          <p:cNvPr id="191" name="The ubiquitous Iris dataset is used for all code and examples in the talk"/>
          <p:cNvSpPr txBox="1"/>
          <p:nvPr/>
        </p:nvSpPr>
        <p:spPr>
          <a:xfrm>
            <a:off x="325272" y="2073757"/>
            <a:ext cx="12354256" cy="10554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4200"/>
              </a:spcBef>
              <a:defRPr sz="3200">
                <a:latin typeface="Helvetica Neue"/>
                <a:ea typeface="Helvetica Neue"/>
                <a:cs typeface="Helvetica Neue"/>
                <a:sym typeface="Helvetica Neue"/>
              </a:defRPr>
            </a:lvl1pPr>
          </a:lstStyle>
          <a:p>
            <a:pPr/>
            <a:r>
              <a:t>The ubiquitous Iris dataset is used for all code and examples in the talk</a:t>
            </a:r>
          </a:p>
        </p:txBody>
      </p:sp>
      <p:sp>
        <p:nvSpPr>
          <p:cNvPr id="192" name="The dataset consists of 150 rows or measurements of the Iris flowers of 3 different species, namely - Virginica, Setosa and Versicolor - (50 of each) and it measures 4 of the flower features for  each measurement."/>
          <p:cNvSpPr txBox="1"/>
          <p:nvPr/>
        </p:nvSpPr>
        <p:spPr>
          <a:xfrm>
            <a:off x="865551" y="3396937"/>
            <a:ext cx="10489953" cy="20206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200"/>
              </a:spcBef>
              <a:defRPr sz="3200">
                <a:latin typeface="Helvetica Neue"/>
                <a:ea typeface="Helvetica Neue"/>
                <a:cs typeface="Helvetica Neue"/>
                <a:sym typeface="Helvetica Neue"/>
              </a:defRPr>
            </a:lvl1pPr>
          </a:lstStyle>
          <a:p>
            <a:pPr/>
            <a:r>
              <a:t>The dataset consists of 150 rows or measurements of the Iris flowers of 3 different species, namely - Virginica, Setosa and Versicolor - (50 of each) and it measures 4 of the flower features for  each measurement.</a:t>
            </a:r>
          </a:p>
        </p:txBody>
      </p:sp>
      <p:sp>
        <p:nvSpPr>
          <p:cNvPr id="193" name="The Sepal length [cm]…"/>
          <p:cNvSpPr txBox="1"/>
          <p:nvPr/>
        </p:nvSpPr>
        <p:spPr>
          <a:xfrm>
            <a:off x="3033798" y="6536394"/>
            <a:ext cx="3386024" cy="12360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spcBef>
                <a:spcPts val="3200"/>
              </a:spcBef>
              <a:buSzPct val="100000"/>
              <a:buChar char="•"/>
              <a:defRPr sz="2400">
                <a:latin typeface="Helvetica Neue"/>
                <a:ea typeface="Helvetica Neue"/>
                <a:cs typeface="Helvetica Neue"/>
                <a:sym typeface="Helvetica Neue"/>
              </a:defRPr>
            </a:pPr>
            <a:r>
              <a:t>The Sepal length [cm]</a:t>
            </a:r>
          </a:p>
          <a:p>
            <a:pPr marL="228600" indent="-228600" algn="l">
              <a:spcBef>
                <a:spcPts val="3200"/>
              </a:spcBef>
              <a:buSzPct val="100000"/>
              <a:buChar char="•"/>
              <a:defRPr sz="2400">
                <a:latin typeface="Helvetica Neue"/>
                <a:ea typeface="Helvetica Neue"/>
                <a:cs typeface="Helvetica Neue"/>
                <a:sym typeface="Helvetica Neue"/>
              </a:defRPr>
            </a:pPr>
            <a:r>
              <a:t>The Sepal Width [cm]</a:t>
            </a:r>
          </a:p>
        </p:txBody>
      </p:sp>
      <p:sp>
        <p:nvSpPr>
          <p:cNvPr id="194" name="Petal Length [cm]…"/>
          <p:cNvSpPr txBox="1"/>
          <p:nvPr/>
        </p:nvSpPr>
        <p:spPr>
          <a:xfrm>
            <a:off x="7058103" y="6536394"/>
            <a:ext cx="2810257" cy="12360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spcBef>
                <a:spcPts val="3200"/>
              </a:spcBef>
              <a:buSzPct val="100000"/>
              <a:buChar char="•"/>
              <a:defRPr sz="2400">
                <a:latin typeface="Helvetica Neue"/>
                <a:ea typeface="Helvetica Neue"/>
                <a:cs typeface="Helvetica Neue"/>
                <a:sym typeface="Helvetica Neue"/>
              </a:defRPr>
            </a:pPr>
            <a:r>
              <a:t>Petal Length [cm]</a:t>
            </a:r>
          </a:p>
          <a:p>
            <a:pPr marL="228600" indent="-228600" algn="l">
              <a:spcBef>
                <a:spcPts val="3200"/>
              </a:spcBef>
              <a:buSzPct val="100000"/>
              <a:buChar char="•"/>
              <a:defRPr sz="2400">
                <a:latin typeface="Helvetica Neue"/>
                <a:ea typeface="Helvetica Neue"/>
                <a:cs typeface="Helvetica Neue"/>
                <a:sym typeface="Helvetica Neue"/>
              </a:defRPr>
            </a:pPr>
            <a:r>
              <a:t>Petal Width [cm]</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96" name="Table"/>
          <p:cNvGraphicFramePr/>
          <p:nvPr/>
        </p:nvGraphicFramePr>
        <p:xfrm>
          <a:off x="1010479" y="1269689"/>
          <a:ext cx="10983842" cy="6434234"/>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830640"/>
                <a:gridCol w="1830640"/>
                <a:gridCol w="1830640"/>
                <a:gridCol w="1830640"/>
                <a:gridCol w="1830640"/>
                <a:gridCol w="1830640"/>
              </a:tblGrid>
              <a:tr h="1072372">
                <a:tc>
                  <a:txBody>
                    <a:bodyPr/>
                    <a:lstStyle/>
                    <a:p>
                      <a:pPr defTabSz="914400">
                        <a:defRPr sz="2200">
                          <a:sym typeface="Helvetica Neue"/>
                        </a:defRPr>
                      </a:pP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Sepal Length</a:t>
                      </a: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Sepal Width</a:t>
                      </a: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Petal length</a:t>
                      </a: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petal width</a:t>
                      </a:r>
                    </a:p>
                  </a:txBody>
                  <a:tcPr marL="50800" marR="50800" marT="50800" marB="50800" anchor="ctr" anchorCtr="0" horzOverflow="overflow"/>
                </a:tc>
                <a:tc>
                  <a:txBody>
                    <a:bodyPr/>
                    <a:lstStyle/>
                    <a:p>
                      <a:pPr defTabSz="914400">
                        <a:defRPr b="0" sz="1800">
                          <a:solidFill>
                            <a:srgbClr val="000000"/>
                          </a:solidFill>
                        </a:defRPr>
                      </a:pPr>
                      <a:r>
                        <a:rPr b="1" sz="2200">
                          <a:solidFill>
                            <a:srgbClr val="FFFFFF"/>
                          </a:solidFill>
                          <a:sym typeface="Helvetica Neue"/>
                        </a:rPr>
                        <a:t>Class Label</a:t>
                      </a:r>
                    </a:p>
                  </a:txBody>
                  <a:tcPr marL="50800" marR="50800" marT="50800" marB="50800" anchor="ctr" anchorCtr="0" horzOverflow="overflow"/>
                </a:tc>
              </a:tr>
              <a:tr h="1072372">
                <a:tc>
                  <a:txBody>
                    <a:bodyPr/>
                    <a:lstStyle/>
                    <a:p>
                      <a:pPr defTabSz="914400">
                        <a:defRPr b="0" sz="1800">
                          <a:solidFill>
                            <a:srgbClr val="000000"/>
                          </a:solidFill>
                        </a:defRPr>
                      </a:pPr>
                      <a:r>
                        <a:rPr b="1" sz="2200">
                          <a:solidFill>
                            <a:srgbClr val="FFFFFF"/>
                          </a:solidFill>
                          <a:sym typeface="Helvetica Neue"/>
                        </a:rPr>
                        <a:t>1</a:t>
                      </a:r>
                    </a:p>
                  </a:txBody>
                  <a:tcPr marL="50800" marR="50800" marT="50800" marB="50800" anchor="ctr" anchorCtr="0" horzOverflow="overflow"/>
                </a:tc>
                <a:tc>
                  <a:txBody>
                    <a:bodyPr/>
                    <a:lstStyle/>
                    <a:p>
                      <a:pPr defTabSz="914400">
                        <a:defRPr sz="1800"/>
                      </a:pPr>
                      <a:r>
                        <a:rPr sz="2200">
                          <a:sym typeface="Helvetica Neue"/>
                        </a:rPr>
                        <a:t>5.1</a:t>
                      </a:r>
                    </a:p>
                  </a:txBody>
                  <a:tcPr marL="50800" marR="50800" marT="50800" marB="50800" anchor="ctr" anchorCtr="0" horzOverflow="overflow"/>
                </a:tc>
                <a:tc>
                  <a:txBody>
                    <a:bodyPr/>
                    <a:lstStyle/>
                    <a:p>
                      <a:pPr defTabSz="914400">
                        <a:defRPr sz="1800"/>
                      </a:pPr>
                      <a:r>
                        <a:rPr sz="2200">
                          <a:sym typeface="Helvetica Neue"/>
                        </a:rPr>
                        <a:t>3.5</a:t>
                      </a:r>
                    </a:p>
                  </a:txBody>
                  <a:tcPr marL="50800" marR="50800" marT="50800" marB="50800" anchor="ctr" anchorCtr="0" horzOverflow="overflow"/>
                </a:tc>
                <a:tc>
                  <a:txBody>
                    <a:bodyPr/>
                    <a:lstStyle/>
                    <a:p>
                      <a:pPr defTabSz="914400">
                        <a:defRPr sz="1800"/>
                      </a:pPr>
                      <a:r>
                        <a:rPr sz="2200">
                          <a:sym typeface="Helvetica Neue"/>
                        </a:rPr>
                        <a:t>1.4</a:t>
                      </a:r>
                    </a:p>
                  </a:txBody>
                  <a:tcPr marL="50800" marR="50800" marT="50800" marB="50800" anchor="ctr" anchorCtr="0" horzOverflow="overflow"/>
                </a:tc>
                <a:tc>
                  <a:txBody>
                    <a:bodyPr/>
                    <a:lstStyle/>
                    <a:p>
                      <a:pPr defTabSz="914400">
                        <a:defRPr sz="1800"/>
                      </a:pPr>
                      <a:r>
                        <a:rPr sz="2200">
                          <a:sym typeface="Helvetica Neue"/>
                        </a:rPr>
                        <a:t>0.2</a:t>
                      </a:r>
                    </a:p>
                  </a:txBody>
                  <a:tcPr marL="50800" marR="50800" marT="50800" marB="50800" anchor="ctr" anchorCtr="0" horzOverflow="overflow"/>
                </a:tc>
                <a:tc>
                  <a:txBody>
                    <a:bodyPr/>
                    <a:lstStyle/>
                    <a:p>
                      <a:pPr defTabSz="914400">
                        <a:defRPr sz="1800"/>
                      </a:pPr>
                      <a:r>
                        <a:rPr sz="2200">
                          <a:sym typeface="Helvetica Neue"/>
                        </a:rPr>
                        <a:t>Iris-setosa</a:t>
                      </a:r>
                    </a:p>
                  </a:txBody>
                  <a:tcPr marL="50800" marR="50800" marT="50800" marB="50800" anchor="ctr" anchorCtr="0" horzOverflow="overflow"/>
                </a:tc>
              </a:tr>
              <a:tr h="1072372">
                <a:tc>
                  <a:txBody>
                    <a:bodyPr/>
                    <a:lstStyle/>
                    <a:p>
                      <a:pPr defTabSz="914400">
                        <a:defRPr b="0" sz="1800">
                          <a:solidFill>
                            <a:srgbClr val="000000"/>
                          </a:solidFill>
                        </a:defRPr>
                      </a:pPr>
                      <a:r>
                        <a:rPr b="1" sz="2200">
                          <a:solidFill>
                            <a:srgbClr val="FFFFFF"/>
                          </a:solidFill>
                          <a:sym typeface="Helvetica Neue"/>
                        </a:rPr>
                        <a:t>2
.</a:t>
                      </a:r>
                    </a:p>
                  </a:txBody>
                  <a:tcPr marL="50800" marR="50800" marT="50800" marB="50800" anchor="ctr" anchorCtr="0" horzOverflow="overflow"/>
                </a:tc>
                <a:tc>
                  <a:txBody>
                    <a:bodyPr/>
                    <a:lstStyle/>
                    <a:p>
                      <a:pPr defTabSz="914400">
                        <a:defRPr sz="1800"/>
                      </a:pPr>
                      <a:r>
                        <a:rPr sz="2200">
                          <a:sym typeface="Helvetica Neue"/>
                        </a:rPr>
                        <a:t>4.9
.</a:t>
                      </a:r>
                    </a:p>
                  </a:txBody>
                  <a:tcPr marL="50800" marR="50800" marT="50800" marB="50800" anchor="ctr" anchorCtr="0" horzOverflow="overflow"/>
                </a:tc>
                <a:tc>
                  <a:txBody>
                    <a:bodyPr/>
                    <a:lstStyle/>
                    <a:p>
                      <a:pPr defTabSz="914400">
                        <a:defRPr sz="1800"/>
                      </a:pPr>
                      <a:r>
                        <a:rPr sz="2200">
                          <a:sym typeface="Helvetica Neue"/>
                        </a:rPr>
                        <a:t>3.0
.</a:t>
                      </a:r>
                    </a:p>
                  </a:txBody>
                  <a:tcPr marL="50800" marR="50800" marT="50800" marB="50800" anchor="ctr" anchorCtr="0" horzOverflow="overflow"/>
                </a:tc>
                <a:tc>
                  <a:txBody>
                    <a:bodyPr/>
                    <a:lstStyle/>
                    <a:p>
                      <a:pPr defTabSz="914400">
                        <a:defRPr sz="1800"/>
                      </a:pPr>
                      <a:r>
                        <a:rPr sz="2200">
                          <a:sym typeface="Helvetica Neue"/>
                        </a:rPr>
                        <a:t>1.4
.</a:t>
                      </a:r>
                    </a:p>
                  </a:txBody>
                  <a:tcPr marL="50800" marR="50800" marT="50800" marB="50800" anchor="ctr" anchorCtr="0" horzOverflow="overflow"/>
                </a:tc>
                <a:tc>
                  <a:txBody>
                    <a:bodyPr/>
                    <a:lstStyle/>
                    <a:p>
                      <a:pPr defTabSz="914400">
                        <a:defRPr sz="1800"/>
                      </a:pPr>
                      <a:r>
                        <a:rPr sz="2200">
                          <a:sym typeface="Helvetica Neue"/>
                        </a:rPr>
                        <a:t>0.2
.</a:t>
                      </a:r>
                    </a:p>
                  </a:txBody>
                  <a:tcPr marL="50800" marR="50800" marT="50800" marB="50800" anchor="ctr" anchorCtr="0" horzOverflow="overflow"/>
                </a:tc>
                <a:tc>
                  <a:txBody>
                    <a:bodyPr/>
                    <a:lstStyle/>
                    <a:p>
                      <a:pPr defTabSz="914400">
                        <a:defRPr sz="1800"/>
                      </a:pPr>
                      <a:r>
                        <a:rPr sz="2200">
                          <a:sym typeface="Helvetica Neue"/>
                        </a:rPr>
                        <a:t>iris-setosa
.</a:t>
                      </a:r>
                    </a:p>
                  </a:txBody>
                  <a:tcPr marL="50800" marR="50800" marT="50800" marB="50800" anchor="ctr" anchorCtr="0" horzOverflow="overflow"/>
                </a:tc>
              </a:tr>
              <a:tr h="1072372">
                <a:tc>
                  <a:txBody>
                    <a:bodyPr/>
                    <a:lstStyle/>
                    <a:p>
                      <a:pPr defTabSz="914400">
                        <a:defRPr b="0" sz="1800">
                          <a:solidFill>
                            <a:srgbClr val="000000"/>
                          </a:solidFill>
                        </a:defRPr>
                      </a:pPr>
                      <a:r>
                        <a:rPr b="1" sz="2200">
                          <a:solidFill>
                            <a:srgbClr val="FFFFFF"/>
                          </a:solidFill>
                          <a:sym typeface="Helvetica Neue"/>
                        </a:rPr>
                        <a:t>.
57
.</a:t>
                      </a:r>
                    </a:p>
                  </a:txBody>
                  <a:tcPr marL="50800" marR="50800" marT="50800" marB="50800" anchor="ctr" anchorCtr="0" horzOverflow="overflow"/>
                </a:tc>
                <a:tc>
                  <a:txBody>
                    <a:bodyPr/>
                    <a:lstStyle/>
                    <a:p>
                      <a:pPr defTabSz="914400">
                        <a:defRPr sz="1800"/>
                      </a:pPr>
                      <a:r>
                        <a:rPr sz="2200">
                          <a:sym typeface="Helvetica Neue"/>
                        </a:rPr>
                        <a:t>.
6.5
.</a:t>
                      </a:r>
                    </a:p>
                  </a:txBody>
                  <a:tcPr marL="50800" marR="50800" marT="50800" marB="50800" anchor="ctr" anchorCtr="0" horzOverflow="overflow"/>
                </a:tc>
                <a:tc>
                  <a:txBody>
                    <a:bodyPr/>
                    <a:lstStyle/>
                    <a:p>
                      <a:pPr defTabSz="914400">
                        <a:defRPr sz="1800"/>
                      </a:pPr>
                      <a:r>
                        <a:rPr sz="2200">
                          <a:sym typeface="Helvetica Neue"/>
                        </a:rPr>
                        <a:t>.
3.4
.</a:t>
                      </a:r>
                    </a:p>
                  </a:txBody>
                  <a:tcPr marL="50800" marR="50800" marT="50800" marB="50800" anchor="ctr" anchorCtr="0" horzOverflow="overflow"/>
                </a:tc>
                <a:tc>
                  <a:txBody>
                    <a:bodyPr/>
                    <a:lstStyle/>
                    <a:p>
                      <a:pPr defTabSz="914400">
                        <a:defRPr sz="1800"/>
                      </a:pPr>
                      <a:r>
                        <a:rPr sz="2200">
                          <a:sym typeface="Helvetica Neue"/>
                        </a:rPr>
                        <a:t>.
4.5
.</a:t>
                      </a:r>
                    </a:p>
                  </a:txBody>
                  <a:tcPr marL="50800" marR="50800" marT="50800" marB="50800" anchor="ctr" anchorCtr="0" horzOverflow="overflow"/>
                </a:tc>
                <a:tc>
                  <a:txBody>
                    <a:bodyPr/>
                    <a:lstStyle/>
                    <a:p>
                      <a:pPr defTabSz="914400">
                        <a:defRPr sz="1800"/>
                      </a:pPr>
                      <a:r>
                        <a:rPr sz="2200">
                          <a:sym typeface="Helvetica Neue"/>
                        </a:rPr>
                        <a:t>.
1.2
.</a:t>
                      </a:r>
                    </a:p>
                  </a:txBody>
                  <a:tcPr marL="50800" marR="50800" marT="50800" marB="50800" anchor="ctr" anchorCtr="0" horzOverflow="overflow"/>
                </a:tc>
                <a:tc>
                  <a:txBody>
                    <a:bodyPr/>
                    <a:lstStyle/>
                    <a:p>
                      <a:pPr defTabSz="914400">
                        <a:defRPr sz="1800"/>
                      </a:pPr>
                      <a:r>
                        <a:rPr sz="2200">
                          <a:sym typeface="Helvetica Neue"/>
                        </a:rPr>
                        <a:t>.
iris-versicolor
.</a:t>
                      </a:r>
                    </a:p>
                  </a:txBody>
                  <a:tcPr marL="50800" marR="50800" marT="50800" marB="50800" anchor="ctr" anchorCtr="0" horzOverflow="overflow"/>
                </a:tc>
              </a:tr>
              <a:tr h="1072372">
                <a:tc>
                  <a:txBody>
                    <a:bodyPr/>
                    <a:lstStyle/>
                    <a:p>
                      <a:pPr defTabSz="914400">
                        <a:defRPr b="0" sz="1800">
                          <a:solidFill>
                            <a:srgbClr val="000000"/>
                          </a:solidFill>
                        </a:defRPr>
                      </a:pPr>
                      <a:r>
                        <a:rPr b="1" sz="2200">
                          <a:solidFill>
                            <a:srgbClr val="FFFFFF"/>
                          </a:solidFill>
                          <a:sym typeface="Helvetica Neue"/>
                        </a:rPr>
                        <a:t>.
149</a:t>
                      </a:r>
                    </a:p>
                  </a:txBody>
                  <a:tcPr marL="50800" marR="50800" marT="50800" marB="50800" anchor="ctr" anchorCtr="0" horzOverflow="overflow"/>
                </a:tc>
                <a:tc>
                  <a:txBody>
                    <a:bodyPr/>
                    <a:lstStyle/>
                    <a:p>
                      <a:pPr defTabSz="914400">
                        <a:defRPr sz="1800"/>
                      </a:pPr>
                      <a:r>
                        <a:rPr sz="2200">
                          <a:sym typeface="Helvetica Neue"/>
                        </a:rPr>
                        <a:t>. 6.2</a:t>
                      </a:r>
                    </a:p>
                  </a:txBody>
                  <a:tcPr marL="50800" marR="50800" marT="50800" marB="50800" anchor="ctr" anchorCtr="0" horzOverflow="overflow"/>
                </a:tc>
                <a:tc>
                  <a:txBody>
                    <a:bodyPr/>
                    <a:lstStyle/>
                    <a:p>
                      <a:pPr defTabSz="914400">
                        <a:defRPr sz="1800"/>
                      </a:pPr>
                      <a:r>
                        <a:rPr sz="2200">
                          <a:sym typeface="Helvetica Neue"/>
                        </a:rPr>
                        <a:t>. 3.4</a:t>
                      </a:r>
                    </a:p>
                  </a:txBody>
                  <a:tcPr marL="50800" marR="50800" marT="50800" marB="50800" anchor="ctr" anchorCtr="0" horzOverflow="overflow"/>
                </a:tc>
                <a:tc>
                  <a:txBody>
                    <a:bodyPr/>
                    <a:lstStyle/>
                    <a:p>
                      <a:pPr defTabSz="914400">
                        <a:defRPr sz="1800"/>
                      </a:pPr>
                      <a:r>
                        <a:rPr sz="2200">
                          <a:sym typeface="Helvetica Neue"/>
                        </a:rPr>
                        <a:t>.
5.4</a:t>
                      </a:r>
                    </a:p>
                  </a:txBody>
                  <a:tcPr marL="50800" marR="50800" marT="50800" marB="50800" anchor="ctr" anchorCtr="0" horzOverflow="overflow"/>
                </a:tc>
                <a:tc>
                  <a:txBody>
                    <a:bodyPr/>
                    <a:lstStyle/>
                    <a:p>
                      <a:pPr defTabSz="914400">
                        <a:defRPr sz="1800"/>
                      </a:pPr>
                      <a:r>
                        <a:rPr sz="2200">
                          <a:sym typeface="Helvetica Neue"/>
                        </a:rPr>
                        <a:t>.
2.3</a:t>
                      </a:r>
                    </a:p>
                  </a:txBody>
                  <a:tcPr marL="50800" marR="50800" marT="50800" marB="50800" anchor="ctr" anchorCtr="0" horzOverflow="overflow"/>
                </a:tc>
                <a:tc>
                  <a:txBody>
                    <a:bodyPr/>
                    <a:lstStyle/>
                    <a:p>
                      <a:pPr defTabSz="914400">
                        <a:defRPr sz="1800"/>
                      </a:pPr>
                      <a:r>
                        <a:rPr sz="2200">
                          <a:sym typeface="Helvetica Neue"/>
                        </a:rPr>
                        <a:t>. iris-virginica</a:t>
                      </a:r>
                    </a:p>
                  </a:txBody>
                  <a:tcPr marL="50800" marR="50800" marT="50800" marB="50800" anchor="ctr" anchorCtr="0" horzOverflow="overflow"/>
                </a:tc>
              </a:tr>
              <a:tr h="1072372">
                <a:tc>
                  <a:txBody>
                    <a:bodyPr/>
                    <a:lstStyle/>
                    <a:p>
                      <a:pPr defTabSz="914400">
                        <a:defRPr b="0" sz="1800">
                          <a:solidFill>
                            <a:srgbClr val="000000"/>
                          </a:solidFill>
                        </a:defRPr>
                      </a:pPr>
                      <a:r>
                        <a:rPr b="1" sz="2200">
                          <a:solidFill>
                            <a:srgbClr val="FFFFFF"/>
                          </a:solidFill>
                          <a:sym typeface="Helvetica Neue"/>
                        </a:rPr>
                        <a:t>150</a:t>
                      </a:r>
                    </a:p>
                  </a:txBody>
                  <a:tcPr marL="50800" marR="50800" marT="50800" marB="50800" anchor="ctr" anchorCtr="0" horzOverflow="overflow"/>
                </a:tc>
                <a:tc>
                  <a:txBody>
                    <a:bodyPr/>
                    <a:lstStyle/>
                    <a:p>
                      <a:pPr defTabSz="914400">
                        <a:defRPr sz="1800"/>
                      </a:pPr>
                      <a:r>
                        <a:rPr sz="2200">
                          <a:sym typeface="Helvetica Neue"/>
                        </a:rPr>
                        <a:t>5.9</a:t>
                      </a:r>
                    </a:p>
                  </a:txBody>
                  <a:tcPr marL="50800" marR="50800" marT="50800" marB="50800" anchor="ctr" anchorCtr="0" horzOverflow="overflow"/>
                </a:tc>
                <a:tc>
                  <a:txBody>
                    <a:bodyPr/>
                    <a:lstStyle/>
                    <a:p>
                      <a:pPr defTabSz="914400">
                        <a:defRPr sz="1800"/>
                      </a:pPr>
                      <a:r>
                        <a:rPr sz="2200">
                          <a:sym typeface="Helvetica Neue"/>
                        </a:rPr>
                        <a:t>3.0</a:t>
                      </a:r>
                    </a:p>
                  </a:txBody>
                  <a:tcPr marL="50800" marR="50800" marT="50800" marB="50800" anchor="ctr" anchorCtr="0" horzOverflow="overflow"/>
                </a:tc>
                <a:tc>
                  <a:txBody>
                    <a:bodyPr/>
                    <a:lstStyle/>
                    <a:p>
                      <a:pPr defTabSz="914400">
                        <a:defRPr sz="1800"/>
                      </a:pPr>
                      <a:r>
                        <a:rPr sz="2200">
                          <a:sym typeface="Helvetica Neue"/>
                        </a:rPr>
                        <a:t>5.1</a:t>
                      </a:r>
                    </a:p>
                  </a:txBody>
                  <a:tcPr marL="50800" marR="50800" marT="50800" marB="50800" anchor="ctr" anchorCtr="0" horzOverflow="overflow"/>
                </a:tc>
                <a:tc>
                  <a:txBody>
                    <a:bodyPr/>
                    <a:lstStyle/>
                    <a:p>
                      <a:pPr defTabSz="914400">
                        <a:defRPr sz="1800"/>
                      </a:pPr>
                      <a:r>
                        <a:rPr sz="2200">
                          <a:sym typeface="Helvetica Neue"/>
                        </a:rPr>
                        <a:t>1.8</a:t>
                      </a:r>
                    </a:p>
                  </a:txBody>
                  <a:tcPr marL="50800" marR="50800" marT="50800" marB="50800" anchor="ctr" anchorCtr="0" horzOverflow="overflow"/>
                </a:tc>
                <a:tc>
                  <a:txBody>
                    <a:bodyPr/>
                    <a:lstStyle/>
                    <a:p>
                      <a:pPr defTabSz="914400">
                        <a:defRPr sz="1800"/>
                      </a:pPr>
                      <a:r>
                        <a:rPr sz="2200">
                          <a:sym typeface="Helvetica Neue"/>
                        </a:rPr>
                        <a:t>iris-virginica</a:t>
                      </a:r>
                    </a:p>
                  </a:txBody>
                  <a:tcPr marL="50800" marR="50800" marT="50800" marB="50800" anchor="ctr" anchorCtr="0" horzOverflow="overflow"/>
                </a:tc>
              </a:tr>
            </a:tbl>
          </a:graphicData>
        </a:graphic>
      </p:graphicFrame>
      <p:sp>
        <p:nvSpPr>
          <p:cNvPr id="197" name="Data Shape"/>
          <p:cNvSpPr txBox="1"/>
          <p:nvPr/>
        </p:nvSpPr>
        <p:spPr>
          <a:xfrm>
            <a:off x="4798920" y="362465"/>
            <a:ext cx="3406959" cy="6969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700">
                <a:solidFill>
                  <a:srgbClr val="424242"/>
                </a:solidFill>
                <a:latin typeface="Helvetica Neue"/>
                <a:ea typeface="Helvetica Neue"/>
                <a:cs typeface="Helvetica Neue"/>
                <a:sym typeface="Helvetica Neue"/>
              </a:defRPr>
            </a:pPr>
            <a:r>
              <a:t>Data </a:t>
            </a:r>
            <a:r>
              <a:rPr sz="4000"/>
              <a:t>Shape</a:t>
            </a:r>
          </a:p>
        </p:txBody>
      </p:sp>
      <p:sp>
        <p:nvSpPr>
          <p:cNvPr id="198" name="Incidently, in terms of  ,     would refer to the 1st column/feature of sample…"/>
          <p:cNvSpPr txBox="1"/>
          <p:nvPr/>
        </p:nvSpPr>
        <p:spPr>
          <a:xfrm>
            <a:off x="1186431" y="8290556"/>
            <a:ext cx="10631938" cy="13623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3200"/>
              </a:spcBef>
              <a:defRPr sz="2400">
                <a:latin typeface="Helvetica Neue"/>
                <a:ea typeface="Helvetica Neue"/>
                <a:cs typeface="Helvetica Neue"/>
                <a:sym typeface="Helvetica Neue"/>
              </a:defRPr>
            </a:pPr>
            <a:r>
              <a:t>Incidently, in terms of </a:t>
            </a:r>
            <a14:m>
              <m:oMath>
                <m:sSubSup>
                  <m:e>
                    <m:r>
                      <a:rPr xmlns:a="http://schemas.openxmlformats.org/drawingml/2006/main" sz="2650" i="1">
                        <a:solidFill>
                          <a:srgbClr val="000000"/>
                        </a:solidFill>
                        <a:latin typeface="Cambria Math" panose="02040503050406030204" pitchFamily="18" charset="0"/>
                      </a:rPr>
                      <m:t>x</m:t>
                    </m:r>
                  </m:e>
                  <m:sub>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m:t>
                    </m:r>
                    <m:r>
                      <a:rPr xmlns:a="http://schemas.openxmlformats.org/drawingml/2006/main" sz="2650" i="1">
                        <a:solidFill>
                          <a:srgbClr val="000000"/>
                        </a:solidFill>
                        <a:latin typeface="Cambria Math" panose="02040503050406030204" pitchFamily="18" charset="0"/>
                      </a:rPr>
                      <m:t>)</m:t>
                    </m:r>
                  </m:sub>
                  <m:sup>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n</m:t>
                    </m:r>
                    <m:r>
                      <a:rPr xmlns:a="http://schemas.openxmlformats.org/drawingml/2006/main" sz="2650" i="1">
                        <a:solidFill>
                          <a:srgbClr val="000000"/>
                        </a:solidFill>
                        <a:latin typeface="Cambria Math" panose="02040503050406030204" pitchFamily="18" charset="0"/>
                      </a:rPr>
                      <m:t>)</m:t>
                    </m:r>
                  </m:sup>
                </m:sSubSup>
              </m:oMath>
            </a14:m>
            <a:r>
              <a:rPr sz="2200"/>
              <a:t>,   </a:t>
            </a:r>
            <a14:m>
              <m:oMath>
                <m:sSubSup>
                  <m:e>
                    <m:r>
                      <a:rPr xmlns:a="http://schemas.openxmlformats.org/drawingml/2006/main" sz="2650" i="1">
                        <a:solidFill>
                          <a:srgbClr val="000000"/>
                        </a:solidFill>
                        <a:latin typeface="Cambria Math" panose="02040503050406030204" pitchFamily="18" charset="0"/>
                      </a:rPr>
                      <m:t>x</m:t>
                    </m:r>
                  </m:e>
                  <m:sub>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1</m:t>
                    </m:r>
                    <m:r>
                      <a:rPr xmlns:a="http://schemas.openxmlformats.org/drawingml/2006/main" sz="2650" i="1">
                        <a:solidFill>
                          <a:srgbClr val="000000"/>
                        </a:solidFill>
                        <a:latin typeface="Cambria Math" panose="02040503050406030204" pitchFamily="18" charset="0"/>
                      </a:rPr>
                      <m:t>)</m:t>
                    </m:r>
                  </m:sub>
                  <m:sup>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150</m:t>
                    </m:r>
                    <m:r>
                      <a:rPr xmlns:a="http://schemas.openxmlformats.org/drawingml/2006/main" sz="2650" i="1">
                        <a:solidFill>
                          <a:srgbClr val="000000"/>
                        </a:solidFill>
                        <a:latin typeface="Cambria Math" panose="02040503050406030204" pitchFamily="18" charset="0"/>
                      </a:rPr>
                      <m:t>)</m:t>
                    </m:r>
                  </m:sup>
                </m:sSubSup>
              </m:oMath>
            </a14:m>
            <a:r>
              <a:rPr sz="2200"/>
              <a:t> would refer to the 1st column/feature of sample</a:t>
            </a:r>
            <a:endParaRPr sz="2200"/>
          </a:p>
          <a:p>
            <a:pPr>
              <a:spcBef>
                <a:spcPts val="3200"/>
              </a:spcBef>
              <a:defRPr sz="2400">
                <a:latin typeface="Helvetica Neue"/>
                <a:ea typeface="Helvetica Neue"/>
                <a:cs typeface="Helvetica Neue"/>
                <a:sym typeface="Helvetica Neue"/>
              </a:defRPr>
            </a:pPr>
            <a:r>
              <a:rPr sz="2200"/>
              <a:t>Number 150.</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Modelling the artificial neuron after a biological one"/>
          <p:cNvSpPr txBox="1"/>
          <p:nvPr>
            <p:ph type="title"/>
          </p:nvPr>
        </p:nvSpPr>
        <p:spPr>
          <a:xfrm>
            <a:off x="952500" y="-105995"/>
            <a:ext cx="11099800" cy="1945408"/>
          </a:xfrm>
          <a:prstGeom prst="rect">
            <a:avLst/>
          </a:prstGeom>
        </p:spPr>
        <p:txBody>
          <a:bodyPr/>
          <a:lstStyle/>
          <a:p>
            <a:pPr/>
            <a:r>
              <a:t>Modelling the artificial neuron after a biological one</a:t>
            </a:r>
          </a:p>
        </p:txBody>
      </p:sp>
      <p:pic>
        <p:nvPicPr>
          <p:cNvPr id="201" name="perceptron_neuron.png" descr="perceptron_neuron.png"/>
          <p:cNvPicPr>
            <a:picLocks noChangeAspect="1"/>
          </p:cNvPicPr>
          <p:nvPr/>
        </p:nvPicPr>
        <p:blipFill>
          <a:blip r:embed="rId2">
            <a:extLst/>
          </a:blip>
          <a:stretch>
            <a:fillRect/>
          </a:stretch>
        </p:blipFill>
        <p:spPr>
          <a:xfrm>
            <a:off x="2087137" y="1818973"/>
            <a:ext cx="8540182" cy="4532736"/>
          </a:xfrm>
          <a:prstGeom prst="rect">
            <a:avLst/>
          </a:prstGeom>
          <a:ln w="12700">
            <a:miter lim="400000"/>
          </a:ln>
        </p:spPr>
      </p:pic>
      <p:sp>
        <p:nvSpPr>
          <p:cNvPr id="202" name="Neurons (also called neurones or nerve cells) are the fundamental units of the brain and nervous system. They are electrically excitable and responsible for sending messages to and from the brain.…"/>
          <p:cNvSpPr txBox="1"/>
          <p:nvPr/>
        </p:nvSpPr>
        <p:spPr>
          <a:xfrm>
            <a:off x="1257289" y="6340952"/>
            <a:ext cx="10490222" cy="37083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Neurons (also called neurones or nerve cells) are the fundamental units of the brain and nervous system. They are electrically excitable and responsible for sending messages to and from the brain.</a:t>
            </a:r>
          </a:p>
          <a:p>
            <a:pPr algn="l">
              <a:lnSpc>
                <a:spcPct val="90000"/>
              </a:lnSpc>
              <a:spcBef>
                <a:spcPts val="3200"/>
              </a:spcBef>
              <a:defRPr sz="2400">
                <a:latin typeface="Helvetica Neue"/>
                <a:ea typeface="Helvetica Neue"/>
                <a:cs typeface="Helvetica Neue"/>
                <a:sym typeface="Helvetica Neue"/>
              </a:defRPr>
            </a:pPr>
            <a:r>
              <a:t>So, how a biological Neuron works is, it receives multiple signals from its extremities called </a:t>
            </a:r>
            <a:r>
              <a:rPr i="1"/>
              <a:t>dendrites</a:t>
            </a:r>
            <a:r>
              <a:t>, which is then propagated through the neuron’s body and Now if the total strength of signal exceeds a certain threshold, an output signal is generated and passed on by the axon terminals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Artificial Neuron applied to a classification task."/>
          <p:cNvSpPr txBox="1"/>
          <p:nvPr>
            <p:ph type="title"/>
          </p:nvPr>
        </p:nvSpPr>
        <p:spPr>
          <a:prstGeom prst="rect">
            <a:avLst/>
          </a:prstGeom>
        </p:spPr>
        <p:txBody>
          <a:bodyPr/>
          <a:lstStyle/>
          <a:p>
            <a:pPr/>
            <a:r>
              <a:t>Artificial Neuron applied to a classification task.</a:t>
            </a:r>
          </a:p>
        </p:txBody>
      </p:sp>
      <p:sp>
        <p:nvSpPr>
          <p:cNvPr id="205" name="The Earliest attempt at artificially modelling this behaviour for AI was done by two gentlemen named Warren McCulloch and Walter Pitts and thus, their model came to be known as the McCulloch-Pitts neuron.…"/>
          <p:cNvSpPr txBox="1"/>
          <p:nvPr/>
        </p:nvSpPr>
        <p:spPr>
          <a:xfrm>
            <a:off x="1171499" y="3358288"/>
            <a:ext cx="10661802" cy="34870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The Earliest attempt at artificially modelling this behaviour for AI was done by two gentlemen named </a:t>
            </a:r>
            <a:r>
              <a:rPr b="1"/>
              <a:t>Warren McCulloch and Walter Pitts</a:t>
            </a:r>
            <a:r>
              <a:t> and thus, their model came to be known as the </a:t>
            </a:r>
            <a:r>
              <a:rPr b="1"/>
              <a:t>McCulloch-Pitts</a:t>
            </a:r>
            <a:r>
              <a:t> neuron.</a:t>
            </a:r>
          </a:p>
          <a:p>
            <a:pPr algn="l">
              <a:spcBef>
                <a:spcPts val="3200"/>
              </a:spcBef>
              <a:defRPr sz="2400">
                <a:latin typeface="Helvetica Neue"/>
                <a:ea typeface="Helvetica Neue"/>
                <a:cs typeface="Helvetica Neue"/>
                <a:sym typeface="Helvetica Neue"/>
              </a:defRPr>
            </a:pPr>
            <a:r>
              <a:t>They modelled the artificial neuron as a logic gate with a binary output, indicating that if the input exceeds the given threshold then the output was 1 or else a 0.</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he Perceptron Algorithm"/>
          <p:cNvSpPr txBox="1"/>
          <p:nvPr>
            <p:ph type="title"/>
          </p:nvPr>
        </p:nvSpPr>
        <p:spPr>
          <a:xfrm>
            <a:off x="577672" y="763992"/>
            <a:ext cx="11099801" cy="1437836"/>
          </a:xfrm>
          <a:prstGeom prst="rect">
            <a:avLst/>
          </a:prstGeom>
        </p:spPr>
        <p:txBody>
          <a:bodyPr/>
          <a:lstStyle>
            <a:lvl1pPr>
              <a:defRPr sz="6400"/>
            </a:lvl1pPr>
          </a:lstStyle>
          <a:p>
            <a:pPr/>
            <a:r>
              <a:t>The Perceptron Algorithm</a:t>
            </a:r>
          </a:p>
        </p:txBody>
      </p:sp>
      <p:sp>
        <p:nvSpPr>
          <p:cNvPr id="208" name="One of the earliest classification algorithms known for binary classification. It was Published by Frank Rosenblatt and was amongst the first algorithmically described ML Algorithm for classification. It was based on the MCP(McCulloch–Pitts) model of a neutron."/>
          <p:cNvSpPr txBox="1"/>
          <p:nvPr/>
        </p:nvSpPr>
        <p:spPr>
          <a:xfrm>
            <a:off x="891281" y="2979144"/>
            <a:ext cx="10472584" cy="15161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300">
                <a:latin typeface="Helvetica Neue"/>
                <a:ea typeface="Helvetica Neue"/>
                <a:cs typeface="Helvetica Neue"/>
                <a:sym typeface="Helvetica Neue"/>
              </a:defRPr>
            </a:pPr>
            <a:r>
              <a:t>One of the earliest classification algorithms known for binary classification. It was Published by Frank Rosenblatt and was amongst the first algorithmically described ML Algorithm for classification. It was based on the MCP(</a:t>
            </a:r>
            <a:r>
              <a:rPr>
                <a:latin typeface="Helvetica Neue Light"/>
                <a:ea typeface="Helvetica Neue Light"/>
                <a:cs typeface="Helvetica Neue Light"/>
                <a:sym typeface="Helvetica Neue Light"/>
              </a:rPr>
              <a:t>McCulloch–Pitts</a:t>
            </a:r>
            <a:r>
              <a:t>) model of a neutron. </a:t>
            </a:r>
          </a:p>
        </p:txBody>
      </p:sp>
      <p:sp>
        <p:nvSpPr>
          <p:cNvPr id="209" name="Later, based on the MCP neuron, a few years hence, the notion of Perceptron learning rule was published by Frank Rosenblatt. With Perceptron, Rosenblatt put forward and algorithm that would automatically learn the weight coefficients which are then multiplied by the input features to decide wether the neuron fires or not. In the context of Machine learning (more specifically supervised learning) and binary classification, this behaviour can be used to classify or predict wether a given samples belongs to class 1 or the other."/>
          <p:cNvSpPr txBox="1"/>
          <p:nvPr/>
        </p:nvSpPr>
        <p:spPr>
          <a:xfrm>
            <a:off x="798395" y="4633194"/>
            <a:ext cx="10874863" cy="26742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Later, based on the MCP neuron, a few years hence, the notion of Perceptron learning rule was published by </a:t>
            </a:r>
            <a:r>
              <a:rPr b="1"/>
              <a:t>Frank Rosenblatt</a:t>
            </a:r>
            <a:r>
              <a:t>. With Perceptron, Rosenblatt </a:t>
            </a:r>
            <a:r>
              <a:rPr b="1"/>
              <a:t>put forward and algorithm that would automatically learn the weight coefficients </a:t>
            </a:r>
            <a:r>
              <a:t>which are then multiplied by the input features to decide wether the neuron fires or not. In the context of Machine learning (more specifically supervised learning) and binary classification, this behaviour can be used to classify or predict wether a given samples belongs to class 1 or the other.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A refresher on vectors"/>
          <p:cNvSpPr txBox="1"/>
          <p:nvPr/>
        </p:nvSpPr>
        <p:spPr>
          <a:xfrm>
            <a:off x="4381650" y="180457"/>
            <a:ext cx="4241501" cy="572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sz="3200" u="sng">
                <a:latin typeface="Helvetica Neue"/>
                <a:ea typeface="Helvetica Neue"/>
                <a:cs typeface="Helvetica Neue"/>
                <a:sym typeface="Helvetica Neue"/>
              </a:defRPr>
            </a:lvl1pPr>
          </a:lstStyle>
          <a:p>
            <a:pPr/>
            <a:r>
              <a:t>*A refresher on vectors</a:t>
            </a:r>
          </a:p>
        </p:txBody>
      </p:sp>
      <p:sp>
        <p:nvSpPr>
          <p:cNvPr id="212" name="So, the vectors have about 2 major understanding systems / ideas associated with them which we primarily know as:…"/>
          <p:cNvSpPr txBox="1"/>
          <p:nvPr/>
        </p:nvSpPr>
        <p:spPr>
          <a:xfrm>
            <a:off x="395731" y="957309"/>
            <a:ext cx="12213337" cy="23790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2400">
                <a:latin typeface="Helvetica Neue"/>
                <a:ea typeface="Helvetica Neue"/>
                <a:cs typeface="Helvetica Neue"/>
                <a:sym typeface="Helvetica Neue"/>
              </a:defRPr>
            </a:pPr>
            <a:r>
              <a:t>So, the vectors have about 2 major understanding systems / ideas associated with them which we primarily know as:</a:t>
            </a:r>
          </a:p>
          <a:p>
            <a:pPr marL="476250" indent="-476250" algn="l">
              <a:spcBef>
                <a:spcPts val="3200"/>
              </a:spcBef>
              <a:buSzPct val="100000"/>
              <a:buAutoNum type="arabicPeriod" startAt="1"/>
              <a:defRPr sz="2400">
                <a:latin typeface="Helvetica Neue"/>
                <a:ea typeface="Helvetica Neue"/>
                <a:cs typeface="Helvetica Neue"/>
                <a:sym typeface="Helvetica Neue"/>
              </a:defRPr>
            </a:pPr>
            <a:r>
              <a:t>The Physics Perspective</a:t>
            </a:r>
          </a:p>
          <a:p>
            <a:pPr marL="476250" indent="-476250" algn="l">
              <a:spcBef>
                <a:spcPts val="3200"/>
              </a:spcBef>
              <a:buSzPct val="100000"/>
              <a:buAutoNum type="arabicPeriod" startAt="1"/>
              <a:defRPr sz="2400">
                <a:latin typeface="Helvetica Neue"/>
                <a:ea typeface="Helvetica Neue"/>
                <a:cs typeface="Helvetica Neue"/>
                <a:sym typeface="Helvetica Neue"/>
              </a:defRPr>
            </a:pPr>
            <a:r>
              <a:t> The Computer Science perspective</a:t>
            </a:r>
          </a:p>
        </p:txBody>
      </p:sp>
      <p:sp>
        <p:nvSpPr>
          <p:cNvPr id="213" name="The Physics Perspective"/>
          <p:cNvSpPr txBox="1"/>
          <p:nvPr/>
        </p:nvSpPr>
        <p:spPr>
          <a:xfrm>
            <a:off x="368714" y="3907402"/>
            <a:ext cx="4766961" cy="572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sz="3200">
                <a:latin typeface="Helvetica Neue"/>
                <a:ea typeface="Helvetica Neue"/>
                <a:cs typeface="Helvetica Neue"/>
                <a:sym typeface="Helvetica Neue"/>
              </a:defRPr>
            </a:lvl1pPr>
          </a:lstStyle>
          <a:p>
            <a:pPr/>
            <a:r>
              <a:t>The Physics Perspective</a:t>
            </a:r>
          </a:p>
        </p:txBody>
      </p:sp>
      <p:sp>
        <p:nvSpPr>
          <p:cNvPr id="214" name="The Physics Perspective treats vectors as essentially Arrows pointing in space. What defines a given vector is its length(magnitude) and the direction it is pointing. As long as those two are same, the arrow can be moved around in space and still be the same vector. The vectors in a flat plane are 2-dimensional and vectors residing in a 3-d space are 3-D vectors and so on. The ones you studied in school."/>
          <p:cNvSpPr txBox="1"/>
          <p:nvPr/>
        </p:nvSpPr>
        <p:spPr>
          <a:xfrm>
            <a:off x="425731" y="4687103"/>
            <a:ext cx="11735737" cy="19345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3200"/>
              </a:spcBef>
              <a:defRPr sz="2400">
                <a:latin typeface="Helvetica Neue"/>
                <a:ea typeface="Helvetica Neue"/>
                <a:cs typeface="Helvetica Neue"/>
                <a:sym typeface="Helvetica Neue"/>
              </a:defRPr>
            </a:lvl1pPr>
          </a:lstStyle>
          <a:p>
            <a:pPr/>
            <a:r>
              <a:t>The Physics Perspective treats vectors as essentially Arrows pointing in space. What defines a given vector is its length(magnitude) and the direction it is pointing. As long as those two are same, the arrow can be moved around in space and still be the same vector. The vectors in a flat plane are 2-dimensional and vectors residing in a 3-d space are 3-D vectors and so on. The ones you studied in school.</a:t>
            </a:r>
          </a:p>
        </p:txBody>
      </p:sp>
      <p:sp>
        <p:nvSpPr>
          <p:cNvPr id="215" name="The CS Perspective"/>
          <p:cNvSpPr txBox="1"/>
          <p:nvPr/>
        </p:nvSpPr>
        <p:spPr>
          <a:xfrm>
            <a:off x="368714" y="7143543"/>
            <a:ext cx="4766961" cy="572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sz="3200">
                <a:latin typeface="Helvetica Neue"/>
                <a:ea typeface="Helvetica Neue"/>
                <a:cs typeface="Helvetica Neue"/>
                <a:sym typeface="Helvetica Neue"/>
              </a:defRPr>
            </a:lvl1pPr>
          </a:lstStyle>
          <a:p>
            <a:pPr/>
            <a:r>
              <a:t>The CS Perspective</a:t>
            </a:r>
          </a:p>
        </p:txBody>
      </p:sp>
      <p:sp>
        <p:nvSpPr>
          <p:cNvPr id="216" name="The CS Perspective defines vectors as ORDERED list of numbers. To oversimplify, vectors in CS are just a fancy word for a list. A 2 dimensional vector simply means the length of the list is 2. Mind == Blown right ? For Eg:- (see next page)"/>
          <p:cNvSpPr txBox="1"/>
          <p:nvPr/>
        </p:nvSpPr>
        <p:spPr>
          <a:xfrm>
            <a:off x="425731" y="8004937"/>
            <a:ext cx="11735737" cy="15662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The CS Perspective defines vectors as ORDERED list of numbers. To oversimplify, vectors in CS are just a fancy word for a list. A 2 dimensional vector simply means the length of the list is 2. Mind == Blown right ?</a:t>
            </a:r>
            <a:br/>
            <a:r>
              <a:t>For Eg:- (see next page)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uppose you are modelling houses as vectors and all you care about are the house no, sq. footage, and the price."/>
          <p:cNvSpPr txBox="1"/>
          <p:nvPr/>
        </p:nvSpPr>
        <p:spPr>
          <a:xfrm>
            <a:off x="1042483" y="564671"/>
            <a:ext cx="10919834" cy="1604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3200"/>
              </a:spcBef>
              <a:defRPr sz="2400">
                <a:latin typeface="Helvetica Neue"/>
                <a:ea typeface="Helvetica Neue"/>
                <a:cs typeface="Helvetica Neue"/>
                <a:sym typeface="Helvetica Neue"/>
              </a:defRPr>
            </a:lvl1pPr>
          </a:lstStyle>
          <a:p>
            <a:pPr/>
            <a:r>
              <a:t>Suppose you are modelling houses as vectors and all you care about are the house no, sq. footage, and the price.</a:t>
            </a:r>
          </a:p>
        </p:txBody>
      </p:sp>
      <p:sp>
        <p:nvSpPr>
          <p:cNvPr id="219" name="Home"/>
          <p:cNvSpPr/>
          <p:nvPr/>
        </p:nvSpPr>
        <p:spPr>
          <a:xfrm>
            <a:off x="1213144" y="1767733"/>
            <a:ext cx="1335841" cy="11964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11938"/>
                </a:lnTo>
                <a:lnTo>
                  <a:pt x="3392" y="11938"/>
                </a:lnTo>
                <a:lnTo>
                  <a:pt x="3392" y="21600"/>
                </a:lnTo>
                <a:lnTo>
                  <a:pt x="8837" y="21600"/>
                </a:lnTo>
                <a:lnTo>
                  <a:pt x="8837" y="13819"/>
                </a:lnTo>
                <a:lnTo>
                  <a:pt x="12694" y="13819"/>
                </a:lnTo>
                <a:lnTo>
                  <a:pt x="12694" y="21600"/>
                </a:lnTo>
                <a:lnTo>
                  <a:pt x="18160" y="21600"/>
                </a:lnTo>
                <a:lnTo>
                  <a:pt x="18160" y="11938"/>
                </a:lnTo>
                <a:lnTo>
                  <a:pt x="21600" y="11938"/>
                </a:lnTo>
                <a:lnTo>
                  <a:pt x="18160" y="8135"/>
                </a:lnTo>
                <a:lnTo>
                  <a:pt x="18160" y="3553"/>
                </a:lnTo>
                <a:lnTo>
                  <a:pt x="16218" y="3553"/>
                </a:lnTo>
                <a:lnTo>
                  <a:pt x="16218" y="5984"/>
                </a:lnTo>
                <a:lnTo>
                  <a:pt x="10800" y="0"/>
                </a:lnTo>
                <a:close/>
              </a:path>
            </a:pathLst>
          </a:cu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220" name="="/>
          <p:cNvSpPr txBox="1"/>
          <p:nvPr/>
        </p:nvSpPr>
        <p:spPr>
          <a:xfrm>
            <a:off x="2598223" y="2166463"/>
            <a:ext cx="1120003" cy="3990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221" name="Equation"/>
          <p:cNvSpPr txBox="1"/>
          <p:nvPr/>
        </p:nvSpPr>
        <p:spPr>
          <a:xfrm>
            <a:off x="3542350" y="1920368"/>
            <a:ext cx="1311250" cy="11891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15</m:t>
                          </m:r>
                          <m:r>
                            <m:rPr>
                              <m:nor/>
                            </m:rPr>
                            <a:rPr xmlns:a="http://schemas.openxmlformats.org/drawingml/2006/main" sz="2400" i="1">
                              <a:solidFill>
                                <a:srgbClr val="000000"/>
                              </a:solidFill>
                              <a:latin typeface="Cambria Math" panose="02040503050406030204" pitchFamily="18" charset="0"/>
                            </a:rPr>
                            <m:t>h. no</m:t>
                          </m:r>
                        </m:e>
                        <m:e>
                          <m:r>
                            <m:rPr>
                              <m:nor/>
                            </m:rP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100</m:t>
                          </m:r>
                        </m:e>
                        <m:e>
                          <m:r>
                            <a:rPr xmlns:a="http://schemas.openxmlformats.org/drawingml/2006/main" sz="2400" i="1">
                              <a:solidFill>
                                <a:srgbClr val="000000"/>
                              </a:solidFill>
                              <a:latin typeface="Cambria Math" panose="02040503050406030204" pitchFamily="18" charset="0"/>
                            </a:rPr>
                            <m:t>2500</m:t>
                          </m:r>
                          <m:sSup>
                            <m:e>
                              <m:argPr>
                                <m:scrLvl m:val="0"/>
                              </m:argPr>
                              <m:r>
                                <m:rPr>
                                  <m:nor/>
                                </m:rPr>
                                <a:rPr xmlns:a="http://schemas.openxmlformats.org/drawingml/2006/main" sz="2400" i="1">
                                  <a:solidFill>
                                    <a:srgbClr val="000000"/>
                                  </a:solidFill>
                                  <a:latin typeface="Cambria Math" panose="02040503050406030204" pitchFamily="18" charset="0"/>
                                </a:rPr>
                                <m:t>ft</m:t>
                              </m:r>
                            </m:e>
                            <m:sup>
                              <m:argPr>
                                <m:scrLvl m:val="0"/>
                              </m:argPr>
                              <m:r>
                                <a:rPr xmlns:a="http://schemas.openxmlformats.org/drawingml/2006/main" sz="2400" i="1">
                                  <a:solidFill>
                                    <a:srgbClr val="000000"/>
                                  </a:solidFill>
                                  <a:latin typeface="Cambria Math" panose="02040503050406030204" pitchFamily="18" charset="0"/>
                                </a:rPr>
                                <m:t>2</m:t>
                              </m:r>
                            </m:sup>
                          </m:sSup>
                        </m:e>
                      </m:eqArr>
                    </m:e>
                  </m:d>
                </m:oMath>
              </m:oMathPara>
            </a14:m>
            <a:endParaRPr sz="2400"/>
          </a:p>
        </p:txBody>
      </p:sp>
      <p:sp>
        <p:nvSpPr>
          <p:cNvPr id="222" name="*Since order is important"/>
          <p:cNvSpPr txBox="1"/>
          <p:nvPr/>
        </p:nvSpPr>
        <p:spPr>
          <a:xfrm>
            <a:off x="8262222" y="3590414"/>
            <a:ext cx="2810257"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*Since order is important</a:t>
            </a:r>
          </a:p>
        </p:txBody>
      </p:sp>
      <p:sp>
        <p:nvSpPr>
          <p:cNvPr id="223" name="Equation"/>
          <p:cNvSpPr txBox="1"/>
          <p:nvPr/>
        </p:nvSpPr>
        <p:spPr>
          <a:xfrm>
            <a:off x="8372392" y="2055366"/>
            <a:ext cx="3180149" cy="11891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15</m:t>
                          </m:r>
                          <m:r>
                            <m:rPr>
                              <m:nor/>
                            </m:rPr>
                            <a:rPr xmlns:a="http://schemas.openxmlformats.org/drawingml/2006/main" sz="2400" i="1">
                              <a:solidFill>
                                <a:srgbClr val="000000"/>
                              </a:solidFill>
                              <a:latin typeface="Cambria Math" panose="02040503050406030204" pitchFamily="18" charset="0"/>
                            </a:rPr>
                            <m:t>h. no</m:t>
                          </m:r>
                        </m:e>
                        <m:e>
                          <m:r>
                            <m:rPr>
                              <m:nor/>
                            </m:rP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100</m:t>
                          </m:r>
                        </m:e>
                        <m:e>
                          <m:r>
                            <a:rPr xmlns:a="http://schemas.openxmlformats.org/drawingml/2006/main" sz="2400" i="1">
                              <a:solidFill>
                                <a:srgbClr val="000000"/>
                              </a:solidFill>
                              <a:latin typeface="Cambria Math" panose="02040503050406030204" pitchFamily="18" charset="0"/>
                            </a:rPr>
                            <m:t>2500</m:t>
                          </m:r>
                          <m:sSup>
                            <m:e>
                              <m:argPr>
                                <m:scrLvl m:val="0"/>
                              </m:argPr>
                              <m:r>
                                <m:rPr>
                                  <m:nor/>
                                </m:rPr>
                                <a:rPr xmlns:a="http://schemas.openxmlformats.org/drawingml/2006/main" sz="2400" i="1">
                                  <a:solidFill>
                                    <a:srgbClr val="000000"/>
                                  </a:solidFill>
                                  <a:latin typeface="Cambria Math" panose="02040503050406030204" pitchFamily="18" charset="0"/>
                                </a:rPr>
                                <m:t>ft</m:t>
                              </m:r>
                            </m:e>
                            <m:sup>
                              <m:argPr>
                                <m:scrLvl m:val="0"/>
                              </m:argPr>
                              <m:r>
                                <a:rPr xmlns:a="http://schemas.openxmlformats.org/drawingml/2006/main" sz="2400" i="1">
                                  <a:solidFill>
                                    <a:srgbClr val="000000"/>
                                  </a:solidFill>
                                  <a:latin typeface="Cambria Math" panose="02040503050406030204" pitchFamily="18" charset="0"/>
                                </a:rPr>
                                <m:t>2</m:t>
                              </m:r>
                            </m:sup>
                          </m:sSup>
                        </m:e>
                      </m:eqArr>
                    </m:e>
                  </m:d>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15</m:t>
                          </m:r>
                          <m:r>
                            <m:rPr>
                              <m:nor/>
                            </m:rPr>
                            <a:rPr xmlns:a="http://schemas.openxmlformats.org/drawingml/2006/main" sz="2400" i="1">
                              <a:solidFill>
                                <a:srgbClr val="000000"/>
                              </a:solidFill>
                              <a:latin typeface="Cambria Math" panose="02040503050406030204" pitchFamily="18" charset="0"/>
                            </a:rPr>
                            <m:t>h. no</m:t>
                          </m:r>
                        </m:e>
                        <m:e>
                          <m:r>
                            <m:rPr>
                              <m:nor/>
                            </m:rP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2500</m:t>
                          </m:r>
                        </m:e>
                        <m:e>
                          <m:r>
                            <a:rPr xmlns:a="http://schemas.openxmlformats.org/drawingml/2006/main" sz="2400" i="1">
                              <a:solidFill>
                                <a:srgbClr val="000000"/>
                              </a:solidFill>
                              <a:latin typeface="Cambria Math" panose="02040503050406030204" pitchFamily="18" charset="0"/>
                            </a:rPr>
                            <m:t>100</m:t>
                          </m:r>
                          <m:sSup>
                            <m:e>
                              <m:argPr>
                                <m:scrLvl m:val="0"/>
                              </m:argPr>
                              <m:r>
                                <m:rPr>
                                  <m:nor/>
                                </m:rPr>
                                <a:rPr xmlns:a="http://schemas.openxmlformats.org/drawingml/2006/main" sz="2400" i="1">
                                  <a:solidFill>
                                    <a:srgbClr val="000000"/>
                                  </a:solidFill>
                                  <a:latin typeface="Cambria Math" panose="02040503050406030204" pitchFamily="18" charset="0"/>
                                </a:rPr>
                                <m:t>ft</m:t>
                              </m:r>
                            </m:e>
                            <m:sup>
                              <m:argPr>
                                <m:scrLvl m:val="0"/>
                              </m:argPr>
                              <m:r>
                                <a:rPr xmlns:a="http://schemas.openxmlformats.org/drawingml/2006/main" sz="2400" i="1">
                                  <a:solidFill>
                                    <a:srgbClr val="000000"/>
                                  </a:solidFill>
                                  <a:latin typeface="Cambria Math" panose="02040503050406030204" pitchFamily="18" charset="0"/>
                                </a:rPr>
                                <m:t>2</m:t>
                              </m:r>
                            </m:sup>
                          </m:sSup>
                        </m:e>
                      </m:eqArr>
                    </m:e>
                  </m:d>
                </m:oMath>
              </m:oMathPara>
            </a14:m>
            <a:endParaRPr sz="2400"/>
          </a:p>
        </p:txBody>
      </p:sp>
      <p:sp>
        <p:nvSpPr>
          <p:cNvPr id="224" name="}"/>
          <p:cNvSpPr txBox="1"/>
          <p:nvPr/>
        </p:nvSpPr>
        <p:spPr>
          <a:xfrm>
            <a:off x="4990136" y="1931128"/>
            <a:ext cx="414568" cy="11676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100"/>
            </a:lvl1pPr>
          </a:lstStyle>
          <a:p>
            <a:pPr/>
            <a:r>
              <a:t>}</a:t>
            </a:r>
          </a:p>
        </p:txBody>
      </p:sp>
      <p:sp>
        <p:nvSpPr>
          <p:cNvPr id="225" name="= 3 Dimensional"/>
          <p:cNvSpPr txBox="1"/>
          <p:nvPr/>
        </p:nvSpPr>
        <p:spPr>
          <a:xfrm>
            <a:off x="5541240" y="2315434"/>
            <a:ext cx="187553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3 Dimensional</a:t>
            </a:r>
          </a:p>
        </p:txBody>
      </p:sp>
      <p:sp>
        <p:nvSpPr>
          <p:cNvPr id="226" name="Operations on vectors"/>
          <p:cNvSpPr txBox="1"/>
          <p:nvPr/>
        </p:nvSpPr>
        <p:spPr>
          <a:xfrm>
            <a:off x="850509" y="4200395"/>
            <a:ext cx="4141318"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200">
                <a:latin typeface="Helvetica Neue"/>
                <a:ea typeface="Helvetica Neue"/>
                <a:cs typeface="Helvetica Neue"/>
                <a:sym typeface="Helvetica Neue"/>
              </a:defRPr>
            </a:lvl1pPr>
          </a:lstStyle>
          <a:p>
            <a:pPr/>
            <a:r>
              <a:t>Operations on vectors</a:t>
            </a:r>
          </a:p>
        </p:txBody>
      </p:sp>
      <p:sp>
        <p:nvSpPr>
          <p:cNvPr id="227" name="Vector Addition:-…"/>
          <p:cNvSpPr txBox="1"/>
          <p:nvPr/>
        </p:nvSpPr>
        <p:spPr>
          <a:xfrm>
            <a:off x="900441" y="4953522"/>
            <a:ext cx="9797035" cy="41184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latin typeface="Helvetica Neue"/>
                <a:ea typeface="Helvetica Neue"/>
                <a:cs typeface="Helvetica Neue"/>
                <a:sym typeface="Helvetica Neue"/>
              </a:defRPr>
            </a:pPr>
            <a:r>
              <a:t>Vector Addition:-</a:t>
            </a:r>
          </a:p>
          <a:p>
            <a:pPr algn="l">
              <a:defRPr>
                <a:latin typeface="Helvetica Neue"/>
                <a:ea typeface="Helvetica Neue"/>
                <a:cs typeface="Helvetica Neue"/>
                <a:sym typeface="Helvetica Neue"/>
              </a:defRPr>
            </a:pPr>
            <a:r>
              <a:t>Vectors can be added to other vectors and the result is a new vector</a:t>
            </a:r>
          </a:p>
          <a:p>
            <a:pPr/>
          </a:p>
          <a:p>
            <a:pPr/>
            <a14:m>
              <m:oMathPara>
                <m:oMathParaPr>
                  <m:jc m:val="center"/>
                </m:oMathParaPr>
                <m:oMath>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2</m:t>
                          </m:r>
                        </m:e>
                        <m:e>
                          <m:r>
                            <a:rPr xmlns:a="http://schemas.openxmlformats.org/drawingml/2006/main" sz="2450" i="1">
                              <a:solidFill>
                                <a:srgbClr val="000000"/>
                              </a:solidFill>
                              <a:latin typeface="Cambria Math" panose="02040503050406030204" pitchFamily="18" charset="0"/>
                            </a:rPr>
                            <m:t>3</m:t>
                          </m:r>
                        </m:e>
                      </m:eqArr>
                    </m:e>
                  </m:d>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5</m:t>
                          </m:r>
                        </m:e>
                        <m:e>
                          <m:r>
                            <a:rPr xmlns:a="http://schemas.openxmlformats.org/drawingml/2006/main" sz="2450" i="1">
                              <a:solidFill>
                                <a:srgbClr val="000000"/>
                              </a:solidFill>
                              <a:latin typeface="Cambria Math" panose="02040503050406030204" pitchFamily="18" charset="0"/>
                            </a:rPr>
                            <m:t>6</m:t>
                          </m:r>
                        </m:e>
                      </m:eqArr>
                    </m:e>
                  </m:d>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2</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5</m:t>
                          </m:r>
                        </m:e>
                        <m:e>
                          <m:r>
                            <a:rPr xmlns:a="http://schemas.openxmlformats.org/drawingml/2006/main" sz="2450" i="1">
                              <a:solidFill>
                                <a:srgbClr val="000000"/>
                              </a:solidFill>
                              <a:latin typeface="Cambria Math" panose="02040503050406030204" pitchFamily="18" charset="0"/>
                            </a:rPr>
                            <m:t>3</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6</m:t>
                          </m:r>
                        </m:e>
                      </m:eqArr>
                    </m:e>
                  </m:d>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7</m:t>
                          </m:r>
                        </m:e>
                        <m:e>
                          <m:r>
                            <a:rPr xmlns:a="http://schemas.openxmlformats.org/drawingml/2006/main" sz="2450" i="1">
                              <a:solidFill>
                                <a:srgbClr val="000000"/>
                              </a:solidFill>
                              <a:latin typeface="Cambria Math" panose="02040503050406030204" pitchFamily="18" charset="0"/>
                            </a:rPr>
                            <m:t>9</m:t>
                          </m:r>
                        </m:e>
                      </m:eqArr>
                    </m:e>
                  </m:d>
                </m:oMath>
              </m:oMathPara>
            </a14:m>
          </a:p>
          <a:p>
            <a:pPr/>
          </a:p>
          <a:p>
            <a:pPr algn="l">
              <a:defRPr b="1">
                <a:latin typeface="Helvetica Neue"/>
                <a:ea typeface="Helvetica Neue"/>
                <a:cs typeface="Helvetica Neue"/>
                <a:sym typeface="Helvetica Neue"/>
              </a:defRPr>
            </a:pPr>
            <a:r>
              <a:t>Vector scalar multiplication:-</a:t>
            </a:r>
          </a:p>
          <a:p>
            <a:pPr algn="l">
              <a:defRPr>
                <a:latin typeface="Helvetica Neue"/>
                <a:ea typeface="Helvetica Neue"/>
                <a:cs typeface="Helvetica Neue"/>
                <a:sym typeface="Helvetica Neue"/>
              </a:defRPr>
            </a:pPr>
            <a:r>
              <a:t>Multiplying vectors with numbers, SCALES the vector, thus the name SCALAR.</a:t>
            </a:r>
          </a:p>
          <a:p>
            <a:pPr algn="l">
              <a:defRPr>
                <a:latin typeface="Helvetica Neue"/>
                <a:ea typeface="Helvetica Neue"/>
                <a:cs typeface="Helvetica Neue"/>
                <a:sym typeface="Helvetica Neue"/>
              </a:defRPr>
            </a:pPr>
            <a:r>
              <a:t>It is equivalent to multiplying each element of the vector with the number individually.</a:t>
            </a:r>
          </a:p>
          <a:p>
            <a:pPr algn="l"/>
          </a:p>
          <a:p>
            <a:pPr/>
            <a:r>
              <a:t> </a:t>
            </a:r>
            <a14:m>
              <m:oMath>
                <m:r>
                  <a:rPr xmlns:a="http://schemas.openxmlformats.org/drawingml/2006/main" sz="2450" i="1">
                    <a:solidFill>
                      <a:srgbClr val="000000"/>
                    </a:solidFill>
                    <a:latin typeface="Cambria Math" panose="02040503050406030204" pitchFamily="18" charset="0"/>
                  </a:rPr>
                  <m:t>2</m:t>
                </m:r>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3</m:t>
                        </m:r>
                      </m:e>
                      <m:e>
                        <m:r>
                          <a:rPr xmlns:a="http://schemas.openxmlformats.org/drawingml/2006/main" sz="2450" i="1">
                            <a:solidFill>
                              <a:srgbClr val="000000"/>
                            </a:solidFill>
                            <a:latin typeface="Cambria Math" panose="02040503050406030204" pitchFamily="18" charset="0"/>
                          </a:rPr>
                          <m:t>5</m:t>
                        </m:r>
                      </m:e>
                    </m:eqArr>
                  </m:e>
                </m:d>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2</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3</m:t>
                        </m:r>
                      </m:e>
                      <m:e>
                        <m:r>
                          <a:rPr xmlns:a="http://schemas.openxmlformats.org/drawingml/2006/main" sz="2450" i="1">
                            <a:solidFill>
                              <a:srgbClr val="000000"/>
                            </a:solidFill>
                            <a:latin typeface="Cambria Math" panose="02040503050406030204" pitchFamily="18" charset="0"/>
                          </a:rPr>
                          <m:t>2</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5</m:t>
                        </m:r>
                      </m:e>
                    </m:eqArr>
                  </m:e>
                </m:d>
                <m:r>
                  <a:rPr xmlns:a="http://schemas.openxmlformats.org/drawingml/2006/main" sz="2450" i="1">
                    <a:solidFill>
                      <a:srgbClr val="000000"/>
                    </a:solidFill>
                    <a:latin typeface="Cambria Math" panose="02040503050406030204" pitchFamily="18" charset="0"/>
                  </a:rPr>
                  <m:t>=</m:t>
                </m:r>
                <m:d>
                  <m:dPr>
                    <m:ctrlPr>
                      <a:rPr xmlns:a="http://schemas.openxmlformats.org/drawingml/2006/main" sz="2450" i="1">
                        <a:solidFill>
                          <a:srgbClr val="000000"/>
                        </a:solidFill>
                        <a:latin typeface="Cambria Math" panose="02040503050406030204" pitchFamily="18" charset="0"/>
                      </a:rPr>
                    </m:ctrlPr>
                    <m:begChr m:val="["/>
                    <m:endChr m:val="]"/>
                  </m:dPr>
                  <m:e>
                    <m:eqArr>
                      <m:eqArrPr>
                        <m:ctrlPr>
                          <a:rPr xmlns:a="http://schemas.openxmlformats.org/drawingml/2006/main" sz="2450" i="1">
                            <a:solidFill>
                              <a:srgbClr val="000000"/>
                            </a:solidFill>
                            <a:latin typeface="Cambria Math" panose="02040503050406030204" pitchFamily="18" charset="0"/>
                          </a:rPr>
                        </m:ctrlPr>
                      </m:eqArrPr>
                      <m:e>
                        <m:r>
                          <a:rPr xmlns:a="http://schemas.openxmlformats.org/drawingml/2006/main" sz="2450" i="1">
                            <a:solidFill>
                              <a:srgbClr val="000000"/>
                            </a:solidFill>
                            <a:latin typeface="Cambria Math" panose="02040503050406030204" pitchFamily="18" charset="0"/>
                          </a:rPr>
                          <m:t>6</m:t>
                        </m:r>
                      </m:e>
                      <m:e>
                        <m:r>
                          <a:rPr xmlns:a="http://schemas.openxmlformats.org/drawingml/2006/main" sz="2450" i="1">
                            <a:solidFill>
                              <a:srgbClr val="000000"/>
                            </a:solidFill>
                            <a:latin typeface="Cambria Math" panose="02040503050406030204" pitchFamily="18" charset="0"/>
                          </a:rPr>
                          <m:t>10</m:t>
                        </m:r>
                      </m:e>
                    </m:eqArr>
                  </m:e>
                </m:d>
              </m:oMath>
            </a14: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Overview of How it works without getting into the math.…"/>
          <p:cNvSpPr txBox="1"/>
          <p:nvPr/>
        </p:nvSpPr>
        <p:spPr>
          <a:xfrm>
            <a:off x="1195589" y="1000622"/>
            <a:ext cx="10613623" cy="61276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b="1" sz="2400">
                <a:solidFill>
                  <a:srgbClr val="424242"/>
                </a:solidFill>
                <a:latin typeface="Helvetica Neue"/>
                <a:ea typeface="Helvetica Neue"/>
                <a:cs typeface="Helvetica Neue"/>
                <a:sym typeface="Helvetica Neue"/>
              </a:defRPr>
            </a:pPr>
            <a:r>
              <a:t>Overview of How it works without getting into the math.</a:t>
            </a:r>
          </a:p>
          <a:p>
            <a:pPr marL="518583" indent="-518583" algn="l">
              <a:lnSpc>
                <a:spcPct val="90000"/>
              </a:lnSpc>
              <a:spcBef>
                <a:spcPts val="3200"/>
              </a:spcBef>
              <a:buSzPct val="145000"/>
              <a:buChar char="•"/>
              <a:defRPr sz="2400">
                <a:latin typeface="Helvetica Neue"/>
                <a:ea typeface="Helvetica Neue"/>
                <a:cs typeface="Helvetica Neue"/>
                <a:sym typeface="Helvetica Neue"/>
              </a:defRPr>
            </a:pPr>
            <a:r>
              <a:t>Initialise a set of weights (numbers, often random) equal to the number of features on the training set. i.e 1:1 mapping from a feature vector to a weight vector.</a:t>
            </a:r>
          </a:p>
          <a:p>
            <a:pPr marL="432152" indent="-432152" algn="l">
              <a:lnSpc>
                <a:spcPct val="90000"/>
              </a:lnSpc>
              <a:spcBef>
                <a:spcPts val="3200"/>
              </a:spcBef>
              <a:buSzPct val="145000"/>
              <a:buChar char="•"/>
              <a:defRPr sz="2400">
                <a:latin typeface="Helvetica Neue"/>
                <a:ea typeface="Helvetica Neue"/>
                <a:cs typeface="Helvetica Neue"/>
                <a:sym typeface="Helvetica Neue"/>
              </a:defRPr>
            </a:pPr>
            <a:r>
              <a:rPr sz="2000"/>
              <a:t>For each training sample </a:t>
            </a:r>
            <a:endParaRPr sz="2000"/>
          </a:p>
          <a:p>
            <a:pPr lvl="1" marL="876652" indent="-432152" algn="l">
              <a:lnSpc>
                <a:spcPct val="90000"/>
              </a:lnSpc>
              <a:spcBef>
                <a:spcPts val="3200"/>
              </a:spcBef>
              <a:buSzPct val="145000"/>
              <a:buChar char="•"/>
              <a:defRPr sz="2400">
                <a:latin typeface="Helvetica Neue"/>
                <a:ea typeface="Helvetica Neue"/>
                <a:cs typeface="Helvetica Neue"/>
                <a:sym typeface="Helvetica Neue"/>
              </a:defRPr>
            </a:pPr>
            <a:r>
              <a:rPr sz="2000"/>
              <a:t>C</a:t>
            </a:r>
            <a:r>
              <a:t>alculate the net input by linear combination of the weight and feature vectors. net input is also sometimes known as weighted input.</a:t>
            </a:r>
          </a:p>
          <a:p>
            <a:pPr lvl="1" marL="911225" indent="-466725" algn="l">
              <a:lnSpc>
                <a:spcPct val="90000"/>
              </a:lnSpc>
              <a:spcBef>
                <a:spcPts val="3200"/>
              </a:spcBef>
              <a:buSzPct val="145000"/>
              <a:buChar char="•"/>
              <a:defRPr sz="2400">
                <a:latin typeface="Helvetica Neue"/>
                <a:ea typeface="Helvetica Neue"/>
                <a:cs typeface="Helvetica Neue"/>
                <a:sym typeface="Helvetica Neue"/>
              </a:defRPr>
            </a:pPr>
            <a:r>
              <a:t>If the net input is greater than a threshold, predict class A else predict class B (or not of class A), often numerically coded as 1 and -1. computationally, this is done by a decision function.</a:t>
            </a:r>
          </a:p>
          <a:p>
            <a:pPr lvl="1" marL="911225" indent="-466725" algn="l">
              <a:lnSpc>
                <a:spcPct val="90000"/>
              </a:lnSpc>
              <a:spcBef>
                <a:spcPts val="3200"/>
              </a:spcBef>
              <a:buSzPct val="145000"/>
              <a:buChar char="•"/>
              <a:defRPr sz="2400">
                <a:latin typeface="Helvetica Neue"/>
                <a:ea typeface="Helvetica Neue"/>
                <a:cs typeface="Helvetica Neue"/>
                <a:sym typeface="Helvetica Neue"/>
              </a:defRPr>
            </a:pPr>
            <a:r>
              <a:t>Update the weights based on the perceptron learning rule, so that it is more accurate the next time.</a:t>
            </a:r>
          </a:p>
        </p:txBody>
      </p:sp>
      <p:sp>
        <p:nvSpPr>
          <p:cNvPr id="230" name="Equation"/>
          <p:cNvSpPr txBox="1"/>
          <p:nvPr/>
        </p:nvSpPr>
        <p:spPr>
          <a:xfrm>
            <a:off x="4686991" y="3199751"/>
            <a:ext cx="344995" cy="259374"/>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m:rPr>
                          <m:sty m:val="b"/>
                        </m:rPr>
                        <a:rPr xmlns:a="http://schemas.openxmlformats.org/drawingml/2006/main" sz="2400" i="1">
                          <a:solidFill>
                            <a:srgbClr val="000000"/>
                          </a:solidFill>
                          <a:latin typeface="Cambria Math" panose="02040503050406030204" pitchFamily="18" charset="0"/>
                        </a:rPr>
                        <m:t>x</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oMath>
              </m:oMathPara>
            </a14:m>
            <a:endParaRPr sz="2400"/>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perceptron_schematic.png" descr="perceptron_schematic.png"/>
          <p:cNvPicPr>
            <a:picLocks noChangeAspect="1"/>
          </p:cNvPicPr>
          <p:nvPr/>
        </p:nvPicPr>
        <p:blipFill>
          <a:blip r:embed="rId2">
            <a:extLst/>
          </a:blip>
          <a:stretch>
            <a:fillRect/>
          </a:stretch>
        </p:blipFill>
        <p:spPr>
          <a:xfrm>
            <a:off x="1634846" y="2448273"/>
            <a:ext cx="9735108" cy="6463986"/>
          </a:xfrm>
          <a:prstGeom prst="rect">
            <a:avLst/>
          </a:prstGeom>
          <a:ln w="12700">
            <a:miter lim="400000"/>
          </a:ln>
        </p:spPr>
      </p:pic>
      <p:sp>
        <p:nvSpPr>
          <p:cNvPr id="233" name="The Schematic"/>
          <p:cNvSpPr txBox="1"/>
          <p:nvPr/>
        </p:nvSpPr>
        <p:spPr>
          <a:xfrm>
            <a:off x="4421098" y="749656"/>
            <a:ext cx="4162604"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Schematic</a:t>
            </a:r>
          </a:p>
        </p:txBody>
      </p:sp>
      <p:sp>
        <p:nvSpPr>
          <p:cNvPr id="234" name="Net input /…"/>
          <p:cNvSpPr txBox="1"/>
          <p:nvPr/>
        </p:nvSpPr>
        <p:spPr>
          <a:xfrm>
            <a:off x="5600611" y="5502819"/>
            <a:ext cx="1803578" cy="7288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100"/>
            </a:pPr>
            <a:r>
              <a:t>Net input / </a:t>
            </a:r>
          </a:p>
          <a:p>
            <a:pPr>
              <a:defRPr sz="2100"/>
            </a:pPr>
            <a:r>
              <a:t>weighted input</a:t>
            </a:r>
          </a:p>
        </p:txBody>
      </p:sp>
      <p:sp>
        <p:nvSpPr>
          <p:cNvPr id="235" name="Decision…"/>
          <p:cNvSpPr txBox="1"/>
          <p:nvPr/>
        </p:nvSpPr>
        <p:spPr>
          <a:xfrm>
            <a:off x="8044641" y="5502819"/>
            <a:ext cx="1240575" cy="7288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100"/>
            </a:pPr>
            <a:r>
              <a:t>Decision </a:t>
            </a:r>
          </a:p>
          <a:p>
            <a:pPr>
              <a:defRPr sz="2100"/>
            </a:pPr>
            <a:r>
              <a:t>function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About the Speaker (Me)"/>
          <p:cNvSpPr txBox="1"/>
          <p:nvPr>
            <p:ph type="subTitle" sz="quarter" idx="1"/>
          </p:nvPr>
        </p:nvSpPr>
        <p:spPr>
          <a:xfrm>
            <a:off x="1630763" y="746156"/>
            <a:ext cx="9401572" cy="1130301"/>
          </a:xfrm>
          <a:prstGeom prst="rect">
            <a:avLst/>
          </a:prstGeom>
        </p:spPr>
        <p:txBody>
          <a:bodyPr/>
          <a:lstStyle>
            <a:lvl1pPr>
              <a:defRPr>
                <a:solidFill>
                  <a:srgbClr val="424242"/>
                </a:solidFill>
              </a:defRPr>
            </a:lvl1pPr>
          </a:lstStyle>
          <a:p>
            <a:pPr/>
            <a:r>
              <a:t>About the Speaker (Me)</a:t>
            </a:r>
          </a:p>
        </p:txBody>
      </p:sp>
      <p:pic>
        <p:nvPicPr>
          <p:cNvPr id="126" name="Webp.net-compress-image.jpg" descr="Webp.net-compress-image.jpg"/>
          <p:cNvPicPr>
            <a:picLocks noChangeAspect="1"/>
          </p:cNvPicPr>
          <p:nvPr/>
        </p:nvPicPr>
        <p:blipFill>
          <a:blip r:embed="rId2">
            <a:extLst/>
          </a:blip>
          <a:stretch>
            <a:fillRect/>
          </a:stretch>
        </p:blipFill>
        <p:spPr>
          <a:xfrm>
            <a:off x="9445793" y="2945012"/>
            <a:ext cx="2683236" cy="2897666"/>
          </a:xfrm>
          <a:prstGeom prst="rect">
            <a:avLst/>
          </a:prstGeom>
          <a:ln w="25400">
            <a:miter lim="400000"/>
          </a:ln>
          <a:effectLst>
            <a:reflection blurRad="0" stA="50000" stPos="0" endA="0" endPos="40000" dist="0" dir="5400000" fadeDir="5400000" sx="100000" sy="-100000" kx="0" ky="0" algn="bl" rotWithShape="0"/>
          </a:effectLst>
        </p:spPr>
      </p:pic>
      <p:sp>
        <p:nvSpPr>
          <p:cNvPr id="127" name="Github: github/arjunkathuria…"/>
          <p:cNvSpPr txBox="1"/>
          <p:nvPr/>
        </p:nvSpPr>
        <p:spPr>
          <a:xfrm>
            <a:off x="7991947" y="8031889"/>
            <a:ext cx="4750942" cy="13515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p>
          <a:p>
            <a:pPr marL="333375" indent="-333375" algn="l">
              <a:buSzPct val="145000"/>
              <a:buChar char="-"/>
              <a:defRPr>
                <a:latin typeface="Helvetica Neue"/>
                <a:ea typeface="Helvetica Neue"/>
                <a:cs typeface="Helvetica Neue"/>
                <a:sym typeface="Helvetica Neue"/>
              </a:defRPr>
            </a:pPr>
            <a:r>
              <a:t>Github: </a:t>
            </a:r>
            <a:r>
              <a:rPr b="1"/>
              <a:t>github/arjunkathuria</a:t>
            </a:r>
            <a:endParaRPr b="1"/>
          </a:p>
          <a:p>
            <a:pPr marL="333375" indent="-333375" algn="l">
              <a:buSzPct val="145000"/>
              <a:buChar char="-"/>
              <a:defRPr>
                <a:latin typeface="Helvetica Neue"/>
                <a:ea typeface="Helvetica Neue"/>
                <a:cs typeface="Helvetica Neue"/>
                <a:sym typeface="Helvetica Neue"/>
              </a:defRPr>
            </a:pPr>
            <a:r>
              <a:t>Twitter: </a:t>
            </a:r>
            <a:r>
              <a:rPr b="1"/>
              <a:t>@arjunslays</a:t>
            </a:r>
            <a:endParaRPr b="1"/>
          </a:p>
          <a:p>
            <a:pPr marL="333375" indent="-333375" algn="l">
              <a:buSzPct val="145000"/>
              <a:buChar char="-"/>
              <a:defRPr>
                <a:latin typeface="Helvetica Neue"/>
                <a:ea typeface="Helvetica Neue"/>
                <a:cs typeface="Helvetica Neue"/>
                <a:sym typeface="Helvetica Neue"/>
              </a:defRPr>
            </a:pPr>
            <a:r>
              <a:t>email: </a:t>
            </a:r>
            <a:r>
              <a:rPr b="1"/>
              <a:t>arjun.kathuria8@gmail.com</a:t>
            </a:r>
          </a:p>
        </p:txBody>
      </p:sp>
      <p:sp>
        <p:nvSpPr>
          <p:cNvPr id="128" name="Hi,…"/>
          <p:cNvSpPr txBox="1"/>
          <p:nvPr/>
        </p:nvSpPr>
        <p:spPr>
          <a:xfrm>
            <a:off x="871583" y="2317967"/>
            <a:ext cx="7177389" cy="59089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800"/>
              </a:lnSpc>
              <a:spcBef>
                <a:spcPts val="1400"/>
              </a:spcBef>
              <a:defRPr b="1" sz="3900">
                <a:ln w="0" cap="flat">
                  <a:solidFill>
                    <a:srgbClr val="000000"/>
                  </a:solidFill>
                  <a:prstDash val="solid"/>
                  <a:miter lim="400000"/>
                </a:ln>
                <a:solidFill>
                  <a:srgbClr val="424242"/>
                </a:solidFill>
                <a:latin typeface="Helvetica Neue"/>
                <a:ea typeface="Helvetica Neue"/>
                <a:cs typeface="Helvetica Neue"/>
                <a:sym typeface="Helvetica Neue"/>
              </a:defRPr>
            </a:pPr>
            <a:r>
              <a:t>Hi,</a:t>
            </a:r>
          </a:p>
          <a:p>
            <a:pPr algn="l" defTabSz="457200">
              <a:lnSpc>
                <a:spcPts val="4200"/>
              </a:lnSpc>
              <a:spcBef>
                <a:spcPts val="1200"/>
              </a:spcBef>
              <a:defRPr sz="2400">
                <a:ln w="0" cap="flat">
                  <a:solidFill>
                    <a:srgbClr val="000000"/>
                  </a:solidFill>
                  <a:prstDash val="solid"/>
                  <a:miter lim="400000"/>
                </a:ln>
                <a:solidFill>
                  <a:srgbClr val="212121"/>
                </a:solidFill>
                <a:latin typeface="Helvetica Neue"/>
                <a:ea typeface="Helvetica Neue"/>
                <a:cs typeface="Helvetica Neue"/>
                <a:sym typeface="Helvetica Neue"/>
              </a:defRPr>
            </a:pPr>
            <a:r>
              <a:t>I am Arjun, an independent software developer and hacker from New Delhi, India. </a:t>
            </a:r>
          </a:p>
          <a:p>
            <a:pPr algn="l" defTabSz="457200">
              <a:lnSpc>
                <a:spcPts val="4200"/>
              </a:lnSpc>
              <a:spcBef>
                <a:spcPts val="1200"/>
              </a:spcBef>
              <a:defRPr sz="2400">
                <a:ln w="0" cap="flat">
                  <a:solidFill>
                    <a:srgbClr val="000000"/>
                  </a:solidFill>
                  <a:prstDash val="solid"/>
                  <a:miter lim="400000"/>
                </a:ln>
                <a:solidFill>
                  <a:srgbClr val="212121"/>
                </a:solidFill>
                <a:latin typeface="Helvetica Neue"/>
                <a:ea typeface="Helvetica Neue"/>
                <a:cs typeface="Helvetica Neue"/>
                <a:sym typeface="Helvetica Neue"/>
              </a:defRPr>
            </a:pPr>
            <a:r>
              <a:t>I was a Google summer of code student In 2016 with jQuery Foundation.</a:t>
            </a:r>
          </a:p>
          <a:p>
            <a:pPr algn="l" defTabSz="457200">
              <a:lnSpc>
                <a:spcPts val="4200"/>
              </a:lnSpc>
              <a:spcBef>
                <a:spcPts val="1200"/>
              </a:spcBef>
              <a:defRPr sz="2400">
                <a:ln w="0" cap="flat">
                  <a:solidFill>
                    <a:srgbClr val="000000"/>
                  </a:solidFill>
                  <a:prstDash val="solid"/>
                  <a:miter lim="400000"/>
                </a:ln>
                <a:solidFill>
                  <a:srgbClr val="212121"/>
                </a:solidFill>
                <a:latin typeface="Helvetica Neue"/>
                <a:ea typeface="Helvetica Neue"/>
                <a:cs typeface="Helvetica Neue"/>
                <a:sym typeface="Helvetica Neue"/>
              </a:defRPr>
            </a:pPr>
            <a:r>
              <a:t>I held the position of the sole lead frontend software developer for a high growth startup in Bangalore, which i left to follow and pursue my other interests in computer science and music.</a:t>
            </a:r>
          </a:p>
          <a:p>
            <a:pPr algn="l" defTabSz="457200">
              <a:lnSpc>
                <a:spcPts val="4200"/>
              </a:lnSpc>
              <a:spcBef>
                <a:spcPts val="1200"/>
              </a:spcBef>
              <a:defRPr sz="2400">
                <a:ln w="0" cap="flat">
                  <a:solidFill>
                    <a:srgbClr val="000000"/>
                  </a:solidFill>
                  <a:prstDash val="solid"/>
                  <a:miter lim="400000"/>
                </a:ln>
                <a:solidFill>
                  <a:srgbClr val="212121"/>
                </a:solidFill>
                <a:latin typeface="Helvetica Neue"/>
                <a:ea typeface="Helvetica Neue"/>
                <a:cs typeface="Helvetica Neue"/>
                <a:sym typeface="Helvetica Neue"/>
              </a:defRPr>
            </a:pPr>
            <a:r>
              <a:t>My current interests include python, machine learning, full-stack development, lower level Kernel stuff, Rust and Lisp.</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erminology and Components of Perceptron Learning Rule."/>
          <p:cNvSpPr txBox="1"/>
          <p:nvPr>
            <p:ph type="title"/>
          </p:nvPr>
        </p:nvSpPr>
        <p:spPr>
          <a:xfrm>
            <a:off x="952500" y="254000"/>
            <a:ext cx="11099800" cy="1510394"/>
          </a:xfrm>
          <a:prstGeom prst="rect">
            <a:avLst/>
          </a:prstGeom>
        </p:spPr>
        <p:txBody>
          <a:bodyPr/>
          <a:lstStyle/>
          <a:p>
            <a:pPr/>
            <a:r>
              <a:t>Terminology and Components of Perceptron Learning Rule.</a:t>
            </a:r>
          </a:p>
        </p:txBody>
      </p:sp>
      <p:sp>
        <p:nvSpPr>
          <p:cNvPr id="238" name="Input Vector / Input matrix / Input values:- the data values as a vector/matrix/rows…"/>
          <p:cNvSpPr txBox="1"/>
          <p:nvPr/>
        </p:nvSpPr>
        <p:spPr>
          <a:xfrm>
            <a:off x="1109456" y="2492786"/>
            <a:ext cx="10102910" cy="35725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028700" indent="-889000" algn="l">
              <a:lnSpc>
                <a:spcPct val="80000"/>
              </a:lnSpc>
              <a:spcBef>
                <a:spcPts val="2900"/>
              </a:spcBef>
              <a:buClr>
                <a:srgbClr val="000000"/>
              </a:buClr>
              <a:buSzPct val="100000"/>
              <a:buFont typeface="Times"/>
              <a:buAutoNum type="arabicPeriod" startAt="1"/>
              <a:defRPr sz="2400">
                <a:latin typeface="Helvetica Neue"/>
                <a:ea typeface="Helvetica Neue"/>
                <a:cs typeface="Helvetica Neue"/>
                <a:sym typeface="Helvetica Neue"/>
              </a:defRPr>
            </a:pPr>
            <a:r>
              <a:rPr b="1"/>
              <a:t>Input Vector / Input matrix / Input values</a:t>
            </a:r>
            <a:r>
              <a:t>:- the data values as a vector/matrix/rows</a:t>
            </a:r>
            <a:br/>
          </a:p>
          <a:p>
            <a:pPr marL="1028700" indent="-889000" algn="l">
              <a:lnSpc>
                <a:spcPct val="80000"/>
              </a:lnSpc>
              <a:spcBef>
                <a:spcPts val="2900"/>
              </a:spcBef>
              <a:buClr>
                <a:srgbClr val="000000"/>
              </a:buClr>
              <a:buSzPct val="100000"/>
              <a:buFont typeface="Times"/>
              <a:buAutoNum type="arabicPeriod" startAt="1"/>
              <a:defRPr sz="2400">
                <a:latin typeface="Helvetica Neue"/>
                <a:ea typeface="Helvetica Neue"/>
                <a:cs typeface="Helvetica Neue"/>
                <a:sym typeface="Helvetica Neue"/>
              </a:defRPr>
            </a:pPr>
            <a:r>
              <a:rPr b="1"/>
              <a:t>Weight Vector</a:t>
            </a:r>
            <a:r>
              <a:t>:- a column vector containing weights for each dimension of input value.</a:t>
            </a:r>
            <a:br/>
          </a:p>
          <a:p>
            <a:pPr marL="1028700" indent="-889000" algn="l">
              <a:lnSpc>
                <a:spcPct val="80000"/>
              </a:lnSpc>
              <a:spcBef>
                <a:spcPts val="2900"/>
              </a:spcBef>
              <a:buClr>
                <a:srgbClr val="000000"/>
              </a:buClr>
              <a:buSzPct val="100000"/>
              <a:buFont typeface="Times"/>
              <a:buAutoNum type="arabicPeriod" startAt="1"/>
              <a:defRPr sz="2400">
                <a:latin typeface="Helvetica Neue"/>
                <a:ea typeface="Helvetica Neue"/>
                <a:cs typeface="Helvetica Neue"/>
                <a:sym typeface="Helvetica Neue"/>
              </a:defRPr>
            </a:pPr>
            <a:r>
              <a:rPr b="1"/>
              <a:t>Net input</a:t>
            </a:r>
            <a:r>
              <a:t>:- The linear combination of the input values (x) and the weight vector (w)</a:t>
            </a:r>
            <a:br/>
          </a:p>
        </p:txBody>
      </p:sp>
      <p:sp>
        <p:nvSpPr>
          <p:cNvPr id="239" name="Equation"/>
          <p:cNvSpPr txBox="1"/>
          <p:nvPr/>
        </p:nvSpPr>
        <p:spPr>
          <a:xfrm>
            <a:off x="1382973" y="6318259"/>
            <a:ext cx="3456653" cy="128802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w</m:t>
                  </m:r>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sSub>
                            <m:e>
                              <m:argPr>
                                <m:scrLvl m:val="0"/>
                              </m:argPr>
                              <m:r>
                                <a:rPr xmlns:a="http://schemas.openxmlformats.org/drawingml/2006/main" sz="2400" i="1">
                                  <a:solidFill>
                                    <a:srgbClr val="000000"/>
                                  </a:solidFill>
                                  <a:latin typeface="Cambria Math" panose="02040503050406030204" pitchFamily="18" charset="0"/>
                                </a:rPr>
                                <m:t>w</m:t>
                              </m:r>
                            </m:e>
                            <m:sub>
                              <m:argPr>
                                <m:scrLvl m:val="0"/>
                              </m:argPr>
                              <m:r>
                                <a:rPr xmlns:a="http://schemas.openxmlformats.org/drawingml/2006/main" sz="2400" i="1">
                                  <a:solidFill>
                                    <a:srgbClr val="000000"/>
                                  </a:solidFill>
                                  <a:latin typeface="Cambria Math" panose="02040503050406030204" pitchFamily="18" charset="0"/>
                                </a:rPr>
                                <m:t>1</m:t>
                              </m:r>
                            </m:sub>
                          </m:sSub>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sSub>
                            <m:e>
                              <m:argPr>
                                <m:scrLvl m:val="0"/>
                              </m:argPr>
                              <m:r>
                                <a:rPr xmlns:a="http://schemas.openxmlformats.org/drawingml/2006/main" sz="2400" i="1">
                                  <a:solidFill>
                                    <a:srgbClr val="000000"/>
                                  </a:solidFill>
                                  <a:latin typeface="Cambria Math" panose="02040503050406030204" pitchFamily="18" charset="0"/>
                                </a:rPr>
                                <m:t>w</m:t>
                              </m:r>
                            </m:e>
                            <m:sub>
                              <m:argPr>
                                <m:scrLvl m:val="0"/>
                              </m:argPr>
                              <m:r>
                                <a:rPr xmlns:a="http://schemas.openxmlformats.org/drawingml/2006/main" sz="2400" i="1">
                                  <a:solidFill>
                                    <a:srgbClr val="000000"/>
                                  </a:solidFill>
                                  <a:latin typeface="Cambria Math" panose="02040503050406030204" pitchFamily="18" charset="0"/>
                                </a:rPr>
                                <m:t>m</m:t>
                              </m:r>
                            </m:sub>
                          </m:sSub>
                        </m:e>
                      </m:eqArr>
                    </m:e>
                  </m:d>
                  <m:r>
                    <a:rPr xmlns:a="http://schemas.openxmlformats.org/drawingml/2006/main" sz="2400" i="1">
                      <a:solidFill>
                        <a:srgbClr val="000000"/>
                      </a:solidFill>
                      <a:latin typeface="Cambria Math" panose="02040503050406030204" pitchFamily="18" charset="0"/>
                    </a:rPr>
                    <m:t>a</m:t>
                  </m:r>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d</m:t>
                  </m:r>
                  <m:r>
                    <a:rPr xmlns:a="http://schemas.openxmlformats.org/drawingml/2006/main" sz="2400" i="1">
                      <a:solidFill>
                        <a:srgbClr val="000000"/>
                      </a:solidFill>
                      <a:latin typeface="Cambria Math" panose="02040503050406030204" pitchFamily="18" charset="0"/>
                    </a:rPr>
                    <m:t>x</m:t>
                  </m:r>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sSub>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1</m:t>
                              </m:r>
                            </m:sub>
                          </m:sSub>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sSub>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m</m:t>
                              </m:r>
                            </m:sub>
                          </m:sSub>
                        </m:e>
                      </m:eqArr>
                    </m:e>
                  </m:d>
                  <m:r>
                    <a:rPr xmlns:a="http://schemas.openxmlformats.org/drawingml/2006/main" sz="2400" i="1">
                      <a:solidFill>
                        <a:srgbClr val="000000"/>
                      </a:solidFill>
                      <a:latin typeface="Cambria Math" panose="02040503050406030204" pitchFamily="18" charset="0"/>
                    </a:rPr>
                    <m:t>,</m:t>
                  </m:r>
                </m:oMath>
              </m:oMathPara>
            </a14:m>
            <a:endParaRPr sz="2400"/>
          </a:p>
        </p:txBody>
      </p:sp>
      <p:sp>
        <p:nvSpPr>
          <p:cNvPr id="240" name="then the net input"/>
          <p:cNvSpPr txBox="1"/>
          <p:nvPr/>
        </p:nvSpPr>
        <p:spPr>
          <a:xfrm>
            <a:off x="5257456" y="6731743"/>
            <a:ext cx="250210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400"/>
            </a:lvl1pPr>
          </a:lstStyle>
          <a:p>
            <a:pPr/>
            <a:r>
              <a:t>then the net input </a:t>
            </a:r>
          </a:p>
        </p:txBody>
      </p:sp>
      <p:sp>
        <p:nvSpPr>
          <p:cNvPr id="241" name="Equation"/>
          <p:cNvSpPr txBox="1"/>
          <p:nvPr/>
        </p:nvSpPr>
        <p:spPr>
          <a:xfrm>
            <a:off x="7891184" y="6839728"/>
            <a:ext cx="3601909" cy="24509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z</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1</m:t>
                      </m:r>
                    </m:sub>
                  </m:sSub>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2</m:t>
                      </m:r>
                    </m:sub>
                  </m:sSub>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2</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m</m:t>
                      </m:r>
                    </m:sub>
                  </m:sSub>
                  <m:sSub>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m</m:t>
                      </m:r>
                    </m:sub>
                  </m:sSub>
                </m:oMath>
              </m:oMathPara>
            </a14:m>
            <a:endParaRPr sz="2400"/>
          </a:p>
        </p:txBody>
      </p:sp>
      <p:sp>
        <p:nvSpPr>
          <p:cNvPr id="242" name="more concisely, we can say"/>
          <p:cNvSpPr txBox="1"/>
          <p:nvPr/>
        </p:nvSpPr>
        <p:spPr>
          <a:xfrm>
            <a:off x="1261163" y="8113470"/>
            <a:ext cx="370027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400"/>
            </a:lvl1pPr>
          </a:lstStyle>
          <a:p>
            <a:pPr/>
            <a:r>
              <a:t>more concisely, we can say</a:t>
            </a:r>
          </a:p>
        </p:txBody>
      </p:sp>
      <p:sp>
        <p:nvSpPr>
          <p:cNvPr id="243" name="Equation"/>
          <p:cNvSpPr txBox="1"/>
          <p:nvPr/>
        </p:nvSpPr>
        <p:spPr>
          <a:xfrm>
            <a:off x="5157903" y="8204458"/>
            <a:ext cx="1021841" cy="26364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b"/>
                    </m:rPr>
                    <a:rPr xmlns:a="http://schemas.openxmlformats.org/drawingml/2006/main" sz="2400" i="1">
                      <a:solidFill>
                        <a:srgbClr val="000000"/>
                      </a:solidFill>
                      <a:latin typeface="Cambria Math" panose="02040503050406030204" pitchFamily="18" charset="0"/>
                    </a:rPr>
                    <m:t>z</m:t>
                  </m:r>
                  <m:r>
                    <a:rPr xmlns:a="http://schemas.openxmlformats.org/drawingml/2006/main" sz="2400" i="1">
                      <a:solidFill>
                        <a:srgbClr val="000000"/>
                      </a:solidFill>
                      <a:latin typeface="Cambria Math" panose="02040503050406030204" pitchFamily="18" charset="0"/>
                    </a:rPr>
                    <m:t>=</m:t>
                  </m:r>
                  <m:sSup>
                    <m:e>
                      <m:r>
                        <m:rPr>
                          <m:sty m:val="b"/>
                        </m:rPr>
                        <a:rPr xmlns:a="http://schemas.openxmlformats.org/drawingml/2006/main" sz="2400" i="1">
                          <a:solidFill>
                            <a:srgbClr val="000000"/>
                          </a:solidFill>
                          <a:latin typeface="Cambria Math" panose="02040503050406030204" pitchFamily="18" charset="0"/>
                        </a:rPr>
                        <m:t>w</m:t>
                      </m:r>
                    </m:e>
                    <m:sup>
                      <m:r>
                        <m:rPr>
                          <m:sty m:val="b"/>
                        </m:rPr>
                        <a:rPr xmlns:a="http://schemas.openxmlformats.org/drawingml/2006/main" sz="2400" i="1">
                          <a:solidFill>
                            <a:srgbClr val="000000"/>
                          </a:solidFill>
                          <a:latin typeface="Cambria Math" panose="02040503050406030204" pitchFamily="18" charset="0"/>
                        </a:rPr>
                        <m:t>T</m:t>
                      </m:r>
                    </m:sup>
                  </m:sSup>
                  <m:r>
                    <m:rPr>
                      <m:sty m:val="b"/>
                    </m:rPr>
                    <a:rPr xmlns:a="http://schemas.openxmlformats.org/drawingml/2006/main" sz="2400" i="1">
                      <a:solidFill>
                        <a:srgbClr val="000000"/>
                      </a:solidFill>
                      <a:latin typeface="Cambria Math" panose="02040503050406030204" pitchFamily="18" charset="0"/>
                    </a:rPr>
                    <m:t>x</m:t>
                  </m:r>
                </m:oMath>
              </m:oMathPara>
            </a14:m>
            <a:endParaRPr sz="2400"/>
          </a:p>
        </p:txBody>
      </p:sp>
      <p:sp>
        <p:nvSpPr>
          <p:cNvPr id="244" name="Equation"/>
          <p:cNvSpPr txBox="1"/>
          <p:nvPr/>
        </p:nvSpPr>
        <p:spPr>
          <a:xfrm>
            <a:off x="7775140" y="7699986"/>
            <a:ext cx="4120203" cy="128802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2400" i="1">
                          <a:solidFill>
                            <a:srgbClr val="000000"/>
                          </a:solidFill>
                          <a:latin typeface="Cambria Math" panose="02040503050406030204" pitchFamily="18" charset="0"/>
                        </a:rPr>
                        <m:t>w</m:t>
                      </m:r>
                    </m:e>
                    <m:sup>
                      <m:r>
                        <a:rPr xmlns:a="http://schemas.openxmlformats.org/drawingml/2006/main" sz="2400" i="1">
                          <a:solidFill>
                            <a:srgbClr val="000000"/>
                          </a:solidFill>
                          <a:latin typeface="Cambria Math" panose="02040503050406030204" pitchFamily="18" charset="0"/>
                        </a:rPr>
                        <m:t>T</m:t>
                      </m:r>
                    </m:sup>
                  </m:sSup>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sSub>
                            <m:e>
                              <m:argPr>
                                <m:scrLvl m:val="0"/>
                              </m:argPr>
                              <m:r>
                                <a:rPr xmlns:a="http://schemas.openxmlformats.org/drawingml/2006/main" sz="2400" i="1">
                                  <a:solidFill>
                                    <a:srgbClr val="000000"/>
                                  </a:solidFill>
                                  <a:latin typeface="Cambria Math" panose="02040503050406030204" pitchFamily="18" charset="0"/>
                                </a:rPr>
                                <m:t>w</m:t>
                              </m:r>
                            </m:e>
                            <m:sub>
                              <m:argPr>
                                <m:scrLvl m:val="0"/>
                              </m:argPr>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argPr>
                                <m:scrLvl m:val="0"/>
                              </m:argPr>
                              <m:r>
                                <a:rPr xmlns:a="http://schemas.openxmlformats.org/drawingml/2006/main" sz="2400" i="1">
                                  <a:solidFill>
                                    <a:srgbClr val="000000"/>
                                  </a:solidFill>
                                  <a:latin typeface="Cambria Math" panose="02040503050406030204" pitchFamily="18" charset="0"/>
                                </a:rPr>
                                <m:t>w</m:t>
                              </m:r>
                            </m:e>
                            <m:sub>
                              <m:argPr>
                                <m:scrLvl m:val="0"/>
                              </m:argPr>
                              <m:r>
                                <a:rPr xmlns:a="http://schemas.openxmlformats.org/drawingml/2006/main" sz="2400" i="1">
                                  <a:solidFill>
                                    <a:srgbClr val="000000"/>
                                  </a:solidFill>
                                  <a:latin typeface="Cambria Math" panose="02040503050406030204" pitchFamily="18" charset="0"/>
                                </a:rPr>
                                <m:t>m</m:t>
                              </m:r>
                            </m:sub>
                          </m:sSub>
                        </m:e>
                      </m:eqArr>
                    </m:e>
                  </m:d>
                  <m:r>
                    <a:rPr xmlns:a="http://schemas.openxmlformats.org/drawingml/2006/main" sz="2400" i="1">
                      <a:solidFill>
                        <a:srgbClr val="000000"/>
                      </a:solidFill>
                      <a:latin typeface="Cambria Math" panose="02040503050406030204" pitchFamily="18" charset="0"/>
                    </a:rPr>
                    <m:t>a</m:t>
                  </m:r>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d</m:t>
                  </m:r>
                  <m:r>
                    <a:rPr xmlns:a="http://schemas.openxmlformats.org/drawingml/2006/main" sz="2400" i="1">
                      <a:solidFill>
                        <a:srgbClr val="000000"/>
                      </a:solidFill>
                      <a:latin typeface="Cambria Math" panose="02040503050406030204" pitchFamily="18" charset="0"/>
                    </a:rPr>
                    <m:t>x</m:t>
                  </m:r>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sSub>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1</m:t>
                              </m:r>
                            </m:sub>
                          </m:sSub>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sSub>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m</m:t>
                              </m:r>
                            </m:sub>
                          </m:sSub>
                        </m:e>
                      </m:eqArr>
                    </m:e>
                  </m:d>
                  <m:r>
                    <a:rPr xmlns:a="http://schemas.openxmlformats.org/drawingml/2006/main" sz="2400" i="1">
                      <a:solidFill>
                        <a:srgbClr val="000000"/>
                      </a:solidFill>
                      <a:latin typeface="Cambria Math" panose="02040503050406030204" pitchFamily="18" charset="0"/>
                    </a:rPr>
                    <m:t>,</m:t>
                  </m:r>
                </m:oMath>
              </m:oMathPara>
            </a14:m>
            <a:endParaRPr sz="2400"/>
          </a:p>
        </p:txBody>
      </p:sp>
      <p:sp>
        <p:nvSpPr>
          <p:cNvPr id="245" name="Where"/>
          <p:cNvSpPr txBox="1"/>
          <p:nvPr/>
        </p:nvSpPr>
        <p:spPr>
          <a:xfrm>
            <a:off x="6566580" y="8113470"/>
            <a:ext cx="96134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2400"/>
            </a:lvl1pPr>
          </a:lstStyle>
          <a:p>
            <a:pPr/>
            <a:r>
              <a:t>Where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 A Refresher on Matrices and Matrix Multiplications"/>
          <p:cNvSpPr txBox="1"/>
          <p:nvPr/>
        </p:nvSpPr>
        <p:spPr>
          <a:xfrm>
            <a:off x="3833634" y="602868"/>
            <a:ext cx="5337532" cy="7292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atin typeface="Helvetica Neue"/>
                <a:ea typeface="Helvetica Neue"/>
                <a:cs typeface="Helvetica Neue"/>
                <a:sym typeface="Helvetica Neue"/>
              </a:defRPr>
            </a:lvl1pPr>
          </a:lstStyle>
          <a:p>
            <a:pPr/>
            <a:r>
              <a:t>* A Refresher on Matrices and Matrix Multiplications</a:t>
            </a:r>
          </a:p>
        </p:txBody>
      </p:sp>
      <p:sp>
        <p:nvSpPr>
          <p:cNvPr id="248" name="Equation"/>
          <p:cNvSpPr txBox="1"/>
          <p:nvPr/>
        </p:nvSpPr>
        <p:spPr>
          <a:xfrm>
            <a:off x="369899" y="2126338"/>
            <a:ext cx="3437043" cy="207204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r>
                        <a:rPr xmlns:a="http://schemas.openxmlformats.org/drawingml/2006/main" sz="2400" i="1">
                          <a:solidFill>
                            <a:srgbClr val="000000"/>
                          </a:solidFill>
                          <a:latin typeface="Cambria Math" panose="02040503050406030204" pitchFamily="18" charset="0"/>
                        </a:rPr>
                        <m:t>w</m:t>
                      </m:r>
                    </m:e>
                    <m:sup>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m:t>
                      </m:r>
                    </m:sup>
                  </m:sSup>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1</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sup>
                          </m:sSubSup>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2</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sup>
                          </m:sSub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m</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sup>
                          </m:sSubSup>
                        </m:e>
                        <m:e>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1</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m:t>
                              </m:r>
                            </m:sup>
                          </m:sSubSup>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2</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m:t>
                              </m:r>
                            </m:sup>
                          </m:sSub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m</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m:t>
                              </m:r>
                            </m:sup>
                          </m:sSubSup>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r>
                            <a:rPr xmlns:a="http://schemas.openxmlformats.org/drawingml/2006/main" sz="2400" i="1">
                              <a:solidFill>
                                <a:srgbClr val="000000"/>
                              </a:solidFill>
                              <a:latin typeface="Cambria Math" panose="02040503050406030204" pitchFamily="18" charset="0"/>
                            </a:rPr>
                            <m:t>.</m:t>
                          </m:r>
                        </m:e>
                        <m:e>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1</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sup>
                          </m:sSubSup>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2</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sup>
                          </m:sSub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Sup>
                            <m:e>
                              <m:argPr>
                                <m:scrLvl m:val="0"/>
                              </m:argPr>
                              <m:r>
                                <a:rPr xmlns:a="http://schemas.openxmlformats.org/drawingml/2006/main" sz="2400" i="1">
                                  <a:solidFill>
                                    <a:srgbClr val="000000"/>
                                  </a:solidFill>
                                  <a:latin typeface="Cambria Math" panose="02040503050406030204" pitchFamily="18" charset="0"/>
                                </a:rPr>
                                <m:t>x</m:t>
                              </m:r>
                            </m:e>
                            <m:sub>
                              <m:argPr>
                                <m:scrLvl m:val="0"/>
                              </m:argPr>
                              <m:r>
                                <a:rPr xmlns:a="http://schemas.openxmlformats.org/drawingml/2006/main" sz="2400" i="1">
                                  <a:solidFill>
                                    <a:srgbClr val="000000"/>
                                  </a:solidFill>
                                  <a:latin typeface="Cambria Math" panose="02040503050406030204" pitchFamily="18" charset="0"/>
                                </a:rPr>
                                <m:t>m</m:t>
                              </m:r>
                            </m:sub>
                            <m:sup>
                              <m:argPr>
                                <m:scrLvl m:val="0"/>
                              </m:argP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n</m:t>
                              </m:r>
                              <m:r>
                                <a:rPr xmlns:a="http://schemas.openxmlformats.org/drawingml/2006/main" sz="2400" i="1">
                                  <a:solidFill>
                                    <a:srgbClr val="000000"/>
                                  </a:solidFill>
                                  <a:latin typeface="Cambria Math" panose="02040503050406030204" pitchFamily="18" charset="0"/>
                                </a:rPr>
                                <m:t>)</m:t>
                              </m:r>
                            </m:sup>
                          </m:sSubSup>
                        </m:e>
                      </m:eqArr>
                    </m:e>
                  </m:d>
                </m:oMath>
              </m:oMathPara>
            </a14:m>
            <a:endParaRPr sz="2400"/>
          </a:p>
        </p:txBody>
      </p:sp>
      <p:sp>
        <p:nvSpPr>
          <p:cNvPr id="249" name="Is a ( n x m ) matrix with n rows and m columns (features)"/>
          <p:cNvSpPr txBox="1"/>
          <p:nvPr/>
        </p:nvSpPr>
        <p:spPr>
          <a:xfrm>
            <a:off x="1479663" y="4622955"/>
            <a:ext cx="2273120" cy="781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3200"/>
              </a:spcBef>
              <a:defRPr sz="1600">
                <a:latin typeface="Helvetica Neue"/>
                <a:ea typeface="Helvetica Neue"/>
                <a:cs typeface="Helvetica Neue"/>
                <a:sym typeface="Helvetica Neue"/>
              </a:defRPr>
            </a:lvl1pPr>
          </a:lstStyle>
          <a:p>
            <a:pPr/>
            <a:r>
              <a:t>Is a ( n x m ) matrix with n rows and m columns (features)</a:t>
            </a:r>
          </a:p>
        </p:txBody>
      </p:sp>
      <p:sp>
        <p:nvSpPr>
          <p:cNvPr id="250" name="Matrices with a single row (1 x m) are called row vectors,…"/>
          <p:cNvSpPr txBox="1"/>
          <p:nvPr/>
        </p:nvSpPr>
        <p:spPr>
          <a:xfrm>
            <a:off x="4419468" y="2267297"/>
            <a:ext cx="8350431" cy="2094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3200"/>
              </a:spcBef>
              <a:defRPr sz="1900">
                <a:latin typeface="Helvetica Neue"/>
                <a:ea typeface="Helvetica Neue"/>
                <a:cs typeface="Helvetica Neue"/>
                <a:sym typeface="Helvetica Neue"/>
              </a:defRPr>
            </a:pPr>
            <a:r>
              <a:t>Matrices with a single row (1 x m) are called row vectors, </a:t>
            </a:r>
            <a14:m>
              <m:oMath>
                <m:r>
                  <a:rPr xmlns:a="http://schemas.openxmlformats.org/drawingml/2006/main" sz="2300" i="1">
                    <a:solidFill>
                      <a:srgbClr val="000000"/>
                    </a:solidFill>
                    <a:latin typeface="Cambria Math" panose="02040503050406030204" pitchFamily="18" charset="0"/>
                  </a:rPr>
                  <m:t>w</m:t>
                </m:r>
                <m:r>
                  <a:rPr xmlns:a="http://schemas.openxmlformats.org/drawingml/2006/main" sz="2300" i="1">
                    <a:solidFill>
                      <a:srgbClr val="000000"/>
                    </a:solidFill>
                    <a:latin typeface="Cambria Math" panose="02040503050406030204" pitchFamily="18" charset="0"/>
                  </a:rPr>
                  <m:t>=</m:t>
                </m:r>
                <m:d>
                  <m:dPr>
                    <m:ctrlPr>
                      <a:rPr xmlns:a="http://schemas.openxmlformats.org/drawingml/2006/main" sz="2300" i="1">
                        <a:solidFill>
                          <a:srgbClr val="000000"/>
                        </a:solidFill>
                        <a:latin typeface="Cambria Math" panose="02040503050406030204" pitchFamily="18" charset="0"/>
                      </a:rPr>
                    </m:ctrlPr>
                    <m:begChr m:val="["/>
                    <m:endChr m:val="]"/>
                  </m:dPr>
                  <m:e>
                    <m:eqArr>
                      <m:eqArrPr>
                        <m:ctrlPr>
                          <a:rPr xmlns:a="http://schemas.openxmlformats.org/drawingml/2006/main" sz="2300" i="1">
                            <a:solidFill>
                              <a:srgbClr val="000000"/>
                            </a:solidFill>
                            <a:latin typeface="Cambria Math" panose="02040503050406030204" pitchFamily="18" charset="0"/>
                          </a:rPr>
                        </m:ctrlPr>
                      </m:eqArrPr>
                      <m:e>
                        <m:sSub>
                          <m:e>
                            <m:argPr>
                              <m:scrLvl m:val="0"/>
                            </m:argPr>
                            <m:r>
                              <a:rPr xmlns:a="http://schemas.openxmlformats.org/drawingml/2006/main" sz="2300" i="1">
                                <a:solidFill>
                                  <a:srgbClr val="000000"/>
                                </a:solidFill>
                                <a:latin typeface="Cambria Math" panose="02040503050406030204" pitchFamily="18" charset="0"/>
                              </a:rPr>
                              <m:t>w</m:t>
                            </m:r>
                          </m:e>
                          <m:sub>
                            <m:argPr>
                              <m:scrLvl m:val="0"/>
                            </m:argPr>
                            <m:r>
                              <a:rPr xmlns:a="http://schemas.openxmlformats.org/drawingml/2006/main" sz="2300" i="1">
                                <a:solidFill>
                                  <a:srgbClr val="000000"/>
                                </a:solidFill>
                                <a:latin typeface="Cambria Math" panose="02040503050406030204" pitchFamily="18" charset="0"/>
                              </a:rPr>
                              <m:t>1</m:t>
                            </m:r>
                          </m:sub>
                        </m:sSub>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m:t>
                        </m:r>
                        <m:r>
                          <a:rPr xmlns:a="http://schemas.openxmlformats.org/drawingml/2006/main" sz="2300" i="1">
                            <a:solidFill>
                              <a:srgbClr val="000000"/>
                            </a:solidFill>
                            <a:latin typeface="Cambria Math" panose="02040503050406030204" pitchFamily="18" charset="0"/>
                          </a:rPr>
                          <m:t>.</m:t>
                        </m:r>
                        <m:sSub>
                          <m:e>
                            <m:argPr>
                              <m:scrLvl m:val="0"/>
                            </m:argPr>
                            <m:r>
                              <a:rPr xmlns:a="http://schemas.openxmlformats.org/drawingml/2006/main" sz="2300" i="1">
                                <a:solidFill>
                                  <a:srgbClr val="000000"/>
                                </a:solidFill>
                                <a:latin typeface="Cambria Math" panose="02040503050406030204" pitchFamily="18" charset="0"/>
                              </a:rPr>
                              <m:t>w</m:t>
                            </m:r>
                          </m:e>
                          <m:sub>
                            <m:argPr>
                              <m:scrLvl m:val="0"/>
                            </m:argPr>
                            <m:r>
                              <a:rPr xmlns:a="http://schemas.openxmlformats.org/drawingml/2006/main" sz="2300" i="1">
                                <a:solidFill>
                                  <a:srgbClr val="000000"/>
                                </a:solidFill>
                                <a:latin typeface="Cambria Math" panose="02040503050406030204" pitchFamily="18" charset="0"/>
                              </a:rPr>
                              <m:t>m</m:t>
                            </m:r>
                          </m:sub>
                        </m:sSub>
                      </m:e>
                    </m:eqArr>
                  </m:e>
                </m:d>
              </m:oMath>
            </a14:m>
          </a:p>
          <a:p>
            <a:pPr algn="l">
              <a:spcBef>
                <a:spcPts val="3200"/>
              </a:spcBef>
              <a:defRPr sz="1900">
                <a:latin typeface="Helvetica Neue"/>
                <a:ea typeface="Helvetica Neue"/>
                <a:cs typeface="Helvetica Neue"/>
                <a:sym typeface="Helvetica Neue"/>
              </a:defRPr>
            </a:pPr>
            <a:r>
              <a:t>Matrices with a single columns (n x 1) are called column vectors </a:t>
            </a:r>
            <a14:m>
              <m:oMath>
                <m:r>
                  <a:rPr xmlns:a="http://schemas.openxmlformats.org/drawingml/2006/main" sz="2300" i="1">
                    <a:solidFill>
                      <a:srgbClr val="000000"/>
                    </a:solidFill>
                    <a:latin typeface="Cambria Math" panose="02040503050406030204" pitchFamily="18" charset="0"/>
                  </a:rPr>
                  <m:t>w</m:t>
                </m:r>
                <m:r>
                  <a:rPr xmlns:a="http://schemas.openxmlformats.org/drawingml/2006/main" sz="2300" i="1">
                    <a:solidFill>
                      <a:srgbClr val="000000"/>
                    </a:solidFill>
                    <a:latin typeface="Cambria Math" panose="02040503050406030204" pitchFamily="18" charset="0"/>
                  </a:rPr>
                  <m:t>=</m:t>
                </m:r>
                <m:d>
                  <m:dPr>
                    <m:ctrlPr>
                      <a:rPr xmlns:a="http://schemas.openxmlformats.org/drawingml/2006/main" sz="2300" i="1">
                        <a:solidFill>
                          <a:srgbClr val="000000"/>
                        </a:solidFill>
                        <a:latin typeface="Cambria Math" panose="02040503050406030204" pitchFamily="18" charset="0"/>
                      </a:rPr>
                    </m:ctrlPr>
                    <m:begChr m:val="["/>
                    <m:endChr m:val="]"/>
                  </m:dPr>
                  <m:e>
                    <m:eqArr>
                      <m:eqArrPr>
                        <m:ctrlPr>
                          <a:rPr xmlns:a="http://schemas.openxmlformats.org/drawingml/2006/main" sz="2300" i="1">
                            <a:solidFill>
                              <a:srgbClr val="000000"/>
                            </a:solidFill>
                            <a:latin typeface="Cambria Math" panose="02040503050406030204" pitchFamily="18" charset="0"/>
                          </a:rPr>
                        </m:ctrlPr>
                      </m:eqArrPr>
                      <m:e>
                        <m:sSub>
                          <m:e>
                            <m:argPr>
                              <m:scrLvl m:val="0"/>
                            </m:argPr>
                            <m:r>
                              <a:rPr xmlns:a="http://schemas.openxmlformats.org/drawingml/2006/main" sz="2300" i="1">
                                <a:solidFill>
                                  <a:srgbClr val="000000"/>
                                </a:solidFill>
                                <a:latin typeface="Cambria Math" panose="02040503050406030204" pitchFamily="18" charset="0"/>
                              </a:rPr>
                              <m:t>w</m:t>
                            </m:r>
                          </m:e>
                          <m:sub>
                            <m:argPr>
                              <m:scrLvl m:val="0"/>
                            </m:argPr>
                            <m:r>
                              <a:rPr xmlns:a="http://schemas.openxmlformats.org/drawingml/2006/main" sz="2300" i="1">
                                <a:solidFill>
                                  <a:srgbClr val="000000"/>
                                </a:solidFill>
                                <a:latin typeface="Cambria Math" panose="02040503050406030204" pitchFamily="18" charset="0"/>
                              </a:rPr>
                              <m:t>1</m:t>
                            </m:r>
                          </m:sub>
                        </m:sSub>
                      </m:e>
                      <m:e>
                        <m:r>
                          <a:rPr xmlns:a="http://schemas.openxmlformats.org/drawingml/2006/main" sz="2300" i="1">
                            <a:solidFill>
                              <a:srgbClr val="000000"/>
                            </a:solidFill>
                            <a:latin typeface="Cambria Math" panose="02040503050406030204" pitchFamily="18" charset="0"/>
                          </a:rPr>
                          <m:t>.</m:t>
                        </m:r>
                      </m:e>
                      <m:e>
                        <m:r>
                          <a:rPr xmlns:a="http://schemas.openxmlformats.org/drawingml/2006/main" sz="2300" i="1">
                            <a:solidFill>
                              <a:srgbClr val="000000"/>
                            </a:solidFill>
                            <a:latin typeface="Cambria Math" panose="02040503050406030204" pitchFamily="18" charset="0"/>
                          </a:rPr>
                          <m:t>.</m:t>
                        </m:r>
                      </m:e>
                      <m:e>
                        <m:r>
                          <a:rPr xmlns:a="http://schemas.openxmlformats.org/drawingml/2006/main" sz="2300" i="1">
                            <a:solidFill>
                              <a:srgbClr val="000000"/>
                            </a:solidFill>
                            <a:latin typeface="Cambria Math" panose="02040503050406030204" pitchFamily="18" charset="0"/>
                          </a:rPr>
                          <m:t>.</m:t>
                        </m:r>
                      </m:e>
                      <m:e>
                        <m:sSub>
                          <m:e>
                            <m:argPr>
                              <m:scrLvl m:val="0"/>
                            </m:argPr>
                            <m:r>
                              <a:rPr xmlns:a="http://schemas.openxmlformats.org/drawingml/2006/main" sz="2300" i="1">
                                <a:solidFill>
                                  <a:srgbClr val="000000"/>
                                </a:solidFill>
                                <a:latin typeface="Cambria Math" panose="02040503050406030204" pitchFamily="18" charset="0"/>
                              </a:rPr>
                              <m:t>w</m:t>
                            </m:r>
                          </m:e>
                          <m:sub>
                            <m:argPr>
                              <m:scrLvl m:val="0"/>
                            </m:argPr>
                            <m:r>
                              <a:rPr xmlns:a="http://schemas.openxmlformats.org/drawingml/2006/main" sz="2300" i="1">
                                <a:solidFill>
                                  <a:srgbClr val="000000"/>
                                </a:solidFill>
                                <a:latin typeface="Cambria Math" panose="02040503050406030204" pitchFamily="18" charset="0"/>
                              </a:rPr>
                              <m:t>m</m:t>
                            </m:r>
                          </m:sub>
                        </m:sSub>
                      </m:e>
                    </m:eqArr>
                  </m:e>
                </m:d>
              </m:oMath>
            </a14:m>
          </a:p>
        </p:txBody>
      </p:sp>
      <p:sp>
        <p:nvSpPr>
          <p:cNvPr id="251" name="Line"/>
          <p:cNvSpPr/>
          <p:nvPr/>
        </p:nvSpPr>
        <p:spPr>
          <a:xfrm flipV="1">
            <a:off x="4204462" y="1986835"/>
            <a:ext cx="1" cy="2655137"/>
          </a:xfrm>
          <a:prstGeom prst="line">
            <a:avLst/>
          </a:prstGeom>
          <a:ln w="25400">
            <a:solidFill>
              <a:srgbClr val="000000">
                <a:alpha val="19509"/>
              </a:srgbClr>
            </a:solidFill>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252" name="Equation"/>
          <p:cNvSpPr txBox="1"/>
          <p:nvPr/>
        </p:nvSpPr>
        <p:spPr>
          <a:xfrm>
            <a:off x="1887878" y="7635721"/>
            <a:ext cx="7796766" cy="100811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sSup>
                    <m:e>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3</m:t>
                              </m:r>
                            </m:e>
                            <m:e>
                              <m:r>
                                <a:rPr xmlns:a="http://schemas.openxmlformats.org/drawingml/2006/main" sz="2400" i="1">
                                  <a:solidFill>
                                    <a:srgbClr val="000000"/>
                                  </a:solidFill>
                                  <a:latin typeface="Cambria Math" panose="02040503050406030204" pitchFamily="18" charset="0"/>
                                </a:rPr>
                                <m:t>4</m:t>
                              </m:r>
                              <m:r>
                                <a:rPr xmlns:a="http://schemas.openxmlformats.org/drawingml/2006/main" sz="2400" i="1">
                                  <a:solidFill>
                                    <a:srgbClr val="000000"/>
                                  </a:solidFill>
                                  <a:latin typeface="Cambria Math" panose="02040503050406030204" pitchFamily="18" charset="0"/>
                                </a:rPr>
                                <m:t>5</m:t>
                              </m:r>
                              <m:r>
                                <a:rPr xmlns:a="http://schemas.openxmlformats.org/drawingml/2006/main" sz="2400" i="1">
                                  <a:solidFill>
                                    <a:srgbClr val="000000"/>
                                  </a:solidFill>
                                  <a:latin typeface="Cambria Math" panose="02040503050406030204" pitchFamily="18" charset="0"/>
                                </a:rPr>
                                <m:t>6</m:t>
                              </m:r>
                            </m:e>
                          </m:eqArr>
                        </m:e>
                      </m:d>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3</m:t>
                      </m:r>
                      <m:r>
                        <a:rPr xmlns:a="http://schemas.openxmlformats.org/drawingml/2006/main" sz="2400" i="1">
                          <a:solidFill>
                            <a:srgbClr val="000000"/>
                          </a:solidFill>
                          <a:latin typeface="Cambria Math" panose="02040503050406030204" pitchFamily="18" charset="0"/>
                        </a:rPr>
                        <m:t>)</m:t>
                      </m:r>
                    </m:sup>
                  </m:sSup>
                  <m:r>
                    <a:rPr xmlns:a="http://schemas.openxmlformats.org/drawingml/2006/main" sz="2400" i="1">
                      <a:solidFill>
                        <a:srgbClr val="000000"/>
                      </a:solidFill>
                      <a:latin typeface="Cambria Math" panose="02040503050406030204" pitchFamily="18" charset="0"/>
                    </a:rPr>
                    <m:t>×</m:t>
                  </m:r>
                  <m:sSup>
                    <m:e>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7</m:t>
                              </m:r>
                            </m:e>
                            <m:e>
                              <m:r>
                                <a:rPr xmlns:a="http://schemas.openxmlformats.org/drawingml/2006/main" sz="2400" i="1">
                                  <a:solidFill>
                                    <a:srgbClr val="000000"/>
                                  </a:solidFill>
                                  <a:latin typeface="Cambria Math" panose="02040503050406030204" pitchFamily="18" charset="0"/>
                                </a:rPr>
                                <m:t>8</m:t>
                              </m:r>
                            </m:e>
                            <m:e>
                              <m:r>
                                <a:rPr xmlns:a="http://schemas.openxmlformats.org/drawingml/2006/main" sz="2400" i="1">
                                  <a:solidFill>
                                    <a:srgbClr val="000000"/>
                                  </a:solidFill>
                                  <a:latin typeface="Cambria Math" panose="02040503050406030204" pitchFamily="18" charset="0"/>
                                </a:rPr>
                                <m:t>9</m:t>
                              </m:r>
                            </m:e>
                          </m:eqArr>
                        </m:e>
                      </m:d>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3</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sup>
                  </m:sSup>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7</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8</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3</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9</m:t>
                          </m:r>
                        </m:e>
                        <m:e>
                          <m:r>
                            <a:rPr xmlns:a="http://schemas.openxmlformats.org/drawingml/2006/main" sz="2400" i="1">
                              <a:solidFill>
                                <a:srgbClr val="000000"/>
                              </a:solidFill>
                              <a:latin typeface="Cambria Math" panose="02040503050406030204" pitchFamily="18" charset="0"/>
                            </a:rPr>
                            <m:t>4</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7</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5</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8</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6</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9</m:t>
                          </m:r>
                        </m:e>
                      </m:eqArr>
                    </m:e>
                  </m:d>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50</m:t>
                          </m:r>
                        </m:e>
                        <m:e>
                          <m:r>
                            <a:rPr xmlns:a="http://schemas.openxmlformats.org/drawingml/2006/main" sz="2400" i="1">
                              <a:solidFill>
                                <a:srgbClr val="000000"/>
                              </a:solidFill>
                              <a:latin typeface="Cambria Math" panose="02040503050406030204" pitchFamily="18" charset="0"/>
                            </a:rPr>
                            <m:t>122</m:t>
                          </m:r>
                        </m:e>
                      </m:eqArr>
                    </m:e>
                  </m:d>
                </m:oMath>
              </m:oMathPara>
            </a14:m>
            <a:endParaRPr sz="2400"/>
          </a:p>
        </p:txBody>
      </p:sp>
      <p:sp>
        <p:nvSpPr>
          <p:cNvPr id="253" name="The rule for matrix multiplication, however, is that two matrices can be multiplied only when the number of columns in the first equals the number of rows in the second (i.e., the inner dimensions are the same, m for an (n×m)-matrix times an (m×p)-matrix, resulting in an (n×p)-matrix"/>
          <p:cNvSpPr txBox="1"/>
          <p:nvPr/>
        </p:nvSpPr>
        <p:spPr>
          <a:xfrm>
            <a:off x="937503" y="5541166"/>
            <a:ext cx="11519788" cy="15674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The rule for matrix multiplication, however, is that two matrices can be multiplied only when the number of columns in the first equals the number of rows in the second (i.e., the inner dimensions are the same, m for an (</a:t>
            </a:r>
            <a:r>
              <a:rPr b="1"/>
              <a:t>n×m)-matrix times an (m×p)-matrix, resulting in an (n×p)-matrix</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In case of perceptron, the decision function is a variant of the step function."/>
          <p:cNvSpPr txBox="1"/>
          <p:nvPr/>
        </p:nvSpPr>
        <p:spPr>
          <a:xfrm>
            <a:off x="1191081" y="-237384"/>
            <a:ext cx="11042631" cy="20122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p>
          <a:p>
            <a:pPr algn="l">
              <a:spcBef>
                <a:spcPts val="3200"/>
              </a:spcBef>
              <a:defRPr sz="2400">
                <a:latin typeface="Helvetica Neue"/>
                <a:ea typeface="Helvetica Neue"/>
                <a:cs typeface="Helvetica Neue"/>
                <a:sym typeface="Helvetica Neue"/>
              </a:defRPr>
            </a:pPr>
            <a:r>
              <a:t>In case of perceptron, the decision function is a variant of </a:t>
            </a:r>
            <a:r>
              <a:rPr b="1"/>
              <a:t>the step function</a:t>
            </a:r>
            <a:r>
              <a:t>.</a:t>
            </a:r>
          </a:p>
        </p:txBody>
      </p:sp>
      <p:pic>
        <p:nvPicPr>
          <p:cNvPr id="256" name="A-unit-step-function-sign-t.png" descr="A-unit-step-function-sign-t.png"/>
          <p:cNvPicPr>
            <a:picLocks noChangeAspect="1"/>
          </p:cNvPicPr>
          <p:nvPr/>
        </p:nvPicPr>
        <p:blipFill>
          <a:blip r:embed="rId2">
            <a:extLst/>
          </a:blip>
          <a:stretch>
            <a:fillRect/>
          </a:stretch>
        </p:blipFill>
        <p:spPr>
          <a:xfrm>
            <a:off x="1141742" y="1480358"/>
            <a:ext cx="4934332" cy="2491838"/>
          </a:xfrm>
          <a:prstGeom prst="rect">
            <a:avLst/>
          </a:prstGeom>
          <a:ln w="12700">
            <a:miter lim="400000"/>
          </a:ln>
        </p:spPr>
      </p:pic>
      <p:sp>
        <p:nvSpPr>
          <p:cNvPr id="257" name="Equation"/>
          <p:cNvSpPr txBox="1"/>
          <p:nvPr/>
        </p:nvSpPr>
        <p:spPr>
          <a:xfrm>
            <a:off x="7923298" y="1867459"/>
            <a:ext cx="3617931" cy="105827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700" i="1">
                      <a:solidFill>
                        <a:srgbClr val="000000"/>
                      </a:solidFill>
                      <a:latin typeface="Cambria Math" panose="02040503050406030204" pitchFamily="18" charset="0"/>
                    </a:rPr>
                    <m:t>ϕ</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z</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sSubSup>
                    <m:e>
                      <m:r>
                        <a:rPr xmlns:a="http://schemas.openxmlformats.org/drawingml/2006/main" sz="3700" i="1">
                          <a:solidFill>
                            <a:srgbClr val="000000"/>
                          </a:solidFill>
                          <a:latin typeface="Cambria Math" panose="02040503050406030204" pitchFamily="18" charset="0"/>
                        </a:rPr>
                        <m:t>{</m:t>
                      </m:r>
                    </m:e>
                    <m: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o</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e</m:t>
                      </m:r>
                      <m:r>
                        <a:rPr xmlns:a="http://schemas.openxmlformats.org/drawingml/2006/main" sz="3700" i="1">
                          <a:solidFill>
                            <a:srgbClr val="000000"/>
                          </a:solidFill>
                          <a:latin typeface="Cambria Math" panose="02040503050406030204" pitchFamily="18" charset="0"/>
                        </a:rPr>
                        <m:t>r</m:t>
                      </m:r>
                      <m:r>
                        <a:rPr xmlns:a="http://schemas.openxmlformats.org/drawingml/2006/main" sz="3700" i="1">
                          <a:solidFill>
                            <a:srgbClr val="000000"/>
                          </a:solidFill>
                          <a:latin typeface="Cambria Math" panose="02040503050406030204" pitchFamily="18" charset="0"/>
                        </a:rPr>
                        <m:t>w</m:t>
                      </m:r>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s</m:t>
                      </m:r>
                      <m:r>
                        <a:rPr xmlns:a="http://schemas.openxmlformats.org/drawingml/2006/main" sz="3700" i="1">
                          <a:solidFill>
                            <a:srgbClr val="000000"/>
                          </a:solidFill>
                          <a:latin typeface="Cambria Math" panose="02040503050406030204" pitchFamily="18" charset="0"/>
                        </a:rPr>
                        <m:t>e</m:t>
                      </m:r>
                    </m:sub>
                    <m:sup>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f</m:t>
                      </m:r>
                      <m:r>
                        <a:rPr xmlns:a="http://schemas.openxmlformats.org/drawingml/2006/main" sz="3700" i="1">
                          <a:solidFill>
                            <a:srgbClr val="000000"/>
                          </a:solidFill>
                          <a:latin typeface="Cambria Math" panose="02040503050406030204" pitchFamily="18" charset="0"/>
                        </a:rPr>
                        <m:t>z</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θ</m:t>
                      </m:r>
                    </m:sup>
                  </m:sSubSup>
                </m:oMath>
              </m:oMathPara>
            </a14:m>
            <a:endParaRPr sz="3700"/>
          </a:p>
        </p:txBody>
      </p:sp>
      <p:sp>
        <p:nvSpPr>
          <p:cNvPr id="258" name="Where"/>
          <p:cNvSpPr txBox="1"/>
          <p:nvPr/>
        </p:nvSpPr>
        <p:spPr>
          <a:xfrm>
            <a:off x="7619391" y="3595208"/>
            <a:ext cx="961341"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Where</a:t>
            </a:r>
          </a:p>
        </p:txBody>
      </p:sp>
      <p:sp>
        <p:nvSpPr>
          <p:cNvPr id="259" name="Equation"/>
          <p:cNvSpPr txBox="1"/>
          <p:nvPr/>
        </p:nvSpPr>
        <p:spPr>
          <a:xfrm>
            <a:off x="8938022" y="3622239"/>
            <a:ext cx="1468748" cy="40699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500" i="1">
                      <a:solidFill>
                        <a:srgbClr val="000000"/>
                      </a:solidFill>
                      <a:latin typeface="Cambria Math" panose="02040503050406030204" pitchFamily="18" charset="0"/>
                    </a:rPr>
                    <m:t>z</m:t>
                  </m:r>
                  <m:r>
                    <a:rPr xmlns:a="http://schemas.openxmlformats.org/drawingml/2006/main" sz="3500" i="1">
                      <a:solidFill>
                        <a:srgbClr val="000000"/>
                      </a:solidFill>
                      <a:latin typeface="Cambria Math" panose="02040503050406030204" pitchFamily="18" charset="0"/>
                    </a:rPr>
                    <m:t>=</m:t>
                  </m:r>
                  <m:sSup>
                    <m:e>
                      <m:r>
                        <a:rPr xmlns:a="http://schemas.openxmlformats.org/drawingml/2006/main" sz="3500" i="1">
                          <a:solidFill>
                            <a:srgbClr val="000000"/>
                          </a:solidFill>
                          <a:latin typeface="Cambria Math" panose="02040503050406030204" pitchFamily="18" charset="0"/>
                        </a:rPr>
                        <m:t>w</m:t>
                      </m:r>
                    </m:e>
                    <m:sup>
                      <m:r>
                        <a:rPr xmlns:a="http://schemas.openxmlformats.org/drawingml/2006/main" sz="3500" i="1">
                          <a:solidFill>
                            <a:srgbClr val="000000"/>
                          </a:solidFill>
                          <a:latin typeface="Cambria Math" panose="02040503050406030204" pitchFamily="18" charset="0"/>
                        </a:rPr>
                        <m:t>T</m:t>
                      </m:r>
                    </m:sup>
                  </m:sSup>
                  <m:r>
                    <a:rPr xmlns:a="http://schemas.openxmlformats.org/drawingml/2006/main" sz="3500" i="1">
                      <a:solidFill>
                        <a:srgbClr val="000000"/>
                      </a:solidFill>
                      <a:latin typeface="Cambria Math" panose="02040503050406030204" pitchFamily="18" charset="0"/>
                    </a:rPr>
                    <m:t>x</m:t>
                  </m:r>
                </m:oMath>
              </m:oMathPara>
            </a14:m>
            <a:endParaRPr sz="3500"/>
          </a:p>
        </p:txBody>
      </p:sp>
      <p:sp>
        <p:nvSpPr>
          <p:cNvPr id="260" name="(Linear combination)"/>
          <p:cNvSpPr txBox="1"/>
          <p:nvPr/>
        </p:nvSpPr>
        <p:spPr>
          <a:xfrm>
            <a:off x="10431298" y="3627555"/>
            <a:ext cx="1623836" cy="7038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(Linear combination)</a:t>
            </a:r>
          </a:p>
        </p:txBody>
      </p:sp>
      <p:sp>
        <p:nvSpPr>
          <p:cNvPr id="261" name="Now, for simplicity, if we take the Threshold   to the left side of the inequality in the equation, we can define a weight-zero where  , such that  , we can write    more succinctly as:-…"/>
          <p:cNvSpPr txBox="1"/>
          <p:nvPr/>
        </p:nvSpPr>
        <p:spPr>
          <a:xfrm>
            <a:off x="1076830" y="5123490"/>
            <a:ext cx="11271133" cy="40860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Now, for simplicity, if we take the Threshold </a:t>
            </a:r>
            <a14:m>
              <m:oMath>
                <m:r>
                  <a:rPr xmlns:a="http://schemas.openxmlformats.org/drawingml/2006/main" sz="2950" i="1">
                    <a:solidFill>
                      <a:srgbClr val="000000"/>
                    </a:solidFill>
                    <a:latin typeface="Cambria Math" panose="02040503050406030204" pitchFamily="18" charset="0"/>
                  </a:rPr>
                  <m:t>θ</m:t>
                </m:r>
              </m:oMath>
            </a14:m>
            <a:r>
              <a:t> to the left side of the inequality in the equation, we can define a</a:t>
            </a:r>
            <a:r>
              <a:rPr b="1"/>
              <a:t> weight-zero</a:t>
            </a:r>
            <a:r>
              <a:t> where </a:t>
            </a:r>
            <a14:m>
              <m:oMath>
                <m:sSub>
                  <m:e>
                    <m:r>
                      <a:rPr xmlns:a="http://schemas.openxmlformats.org/drawingml/2006/main" sz="2800" i="1">
                        <a:solidFill>
                          <a:srgbClr val="000000"/>
                        </a:solidFill>
                        <a:latin typeface="Cambria Math" panose="02040503050406030204" pitchFamily="18" charset="0"/>
                      </a:rPr>
                      <m:t>w</m:t>
                    </m:r>
                  </m:e>
                  <m:sub>
                    <m:r>
                      <a:rPr xmlns:a="http://schemas.openxmlformats.org/drawingml/2006/main" sz="2800" i="1">
                        <a:solidFill>
                          <a:srgbClr val="000000"/>
                        </a:solidFill>
                        <a:latin typeface="Cambria Math" panose="02040503050406030204" pitchFamily="18" charset="0"/>
                      </a:rPr>
                      <m:t>0</m:t>
                    </m:r>
                  </m:sub>
                </m:sSub>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θ</m:t>
                </m:r>
                <m:r>
                  <m:rPr>
                    <m:nor/>
                  </m:rPr>
                  <a:rPr xmlns:a="http://schemas.openxmlformats.org/drawingml/2006/main" sz="2800" i="1">
                    <a:solidFill>
                      <a:srgbClr val="000000"/>
                    </a:solidFill>
                    <a:latin typeface="Cambria Math" panose="02040503050406030204" pitchFamily="18" charset="0"/>
                  </a:rPr>
                  <m:t>and</m:t>
                </m:r>
                <m:sSub>
                  <m:e>
                    <m:r>
                      <a:rPr xmlns:a="http://schemas.openxmlformats.org/drawingml/2006/main" sz="2800" i="1">
                        <a:solidFill>
                          <a:srgbClr val="000000"/>
                        </a:solidFill>
                        <a:latin typeface="Cambria Math" panose="02040503050406030204" pitchFamily="18" charset="0"/>
                      </a:rPr>
                      <m:t>x</m:t>
                    </m:r>
                  </m:e>
                  <m:sub>
                    <m:r>
                      <a:rPr xmlns:a="http://schemas.openxmlformats.org/drawingml/2006/main" sz="2800" i="1">
                        <a:solidFill>
                          <a:srgbClr val="000000"/>
                        </a:solidFill>
                        <a:latin typeface="Cambria Math" panose="02040503050406030204" pitchFamily="18" charset="0"/>
                      </a:rPr>
                      <m:t>0</m:t>
                    </m:r>
                  </m:sub>
                </m:sSub>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1</m:t>
                </m:r>
              </m:oMath>
            </a14:m>
            <a:r>
              <a:t>, such that </a:t>
            </a:r>
            <a14:m>
              <m:oMath>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0</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0</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θ</m:t>
                </m:r>
              </m:oMath>
            </a14:m>
            <a:r>
              <a:t>, we can write </a:t>
            </a:r>
            <a14:m>
              <m:oMath>
                <m:r>
                  <a:rPr xmlns:a="http://schemas.openxmlformats.org/drawingml/2006/main" sz="2600" i="1">
                    <a:solidFill>
                      <a:srgbClr val="000000"/>
                    </a:solidFill>
                    <a:latin typeface="Cambria Math" panose="02040503050406030204" pitchFamily="18" charset="0"/>
                  </a:rPr>
                  <m:t>Z</m:t>
                </m:r>
              </m:oMath>
            </a14:m>
            <a:r>
              <a:t>  more succinctly as:-</a:t>
            </a:r>
          </a:p>
          <a:p>
            <a:pPr algn="l">
              <a:spcBef>
                <a:spcPts val="3200"/>
              </a:spcBef>
              <a:defRPr sz="2400">
                <a:latin typeface="Helvetica Neue"/>
                <a:ea typeface="Helvetica Neue"/>
                <a:cs typeface="Helvetica Neue"/>
                <a:sym typeface="Helvetica Neue"/>
              </a:defRPr>
            </a:pPr>
            <a14:m>
              <m:oMath>
                <m:r>
                  <a:rPr xmlns:a="http://schemas.openxmlformats.org/drawingml/2006/main" sz="2850" i="1">
                    <a:solidFill>
                      <a:srgbClr val="000000"/>
                    </a:solidFill>
                    <a:latin typeface="Cambria Math" panose="02040503050406030204" pitchFamily="18" charset="0"/>
                  </a:rPr>
                  <m:t>z</m:t>
                </m:r>
                <m:r>
                  <a:rPr xmlns:a="http://schemas.openxmlformats.org/drawingml/2006/main" sz="2850" i="1">
                    <a:solidFill>
                      <a:srgbClr val="000000"/>
                    </a:solidFill>
                    <a:latin typeface="Cambria Math" panose="02040503050406030204" pitchFamily="18" charset="0"/>
                  </a:rPr>
                  <m:t>=</m:t>
                </m:r>
                <m:sSub>
                  <m:e>
                    <m:r>
                      <m:rPr>
                        <m:sty m:val="b"/>
                      </m:rPr>
                      <a:rPr xmlns:a="http://schemas.openxmlformats.org/drawingml/2006/main" sz="2850" i="1">
                        <a:solidFill>
                          <a:srgbClr val="000000"/>
                        </a:solidFill>
                        <a:latin typeface="Cambria Math" panose="02040503050406030204" pitchFamily="18" charset="0"/>
                      </a:rPr>
                      <m:t>w</m:t>
                    </m:r>
                  </m:e>
                  <m:sub>
                    <m:r>
                      <m:rPr>
                        <m:sty m:val="b"/>
                      </m:rPr>
                      <a:rPr xmlns:a="http://schemas.openxmlformats.org/drawingml/2006/main" sz="2850" i="1">
                        <a:solidFill>
                          <a:srgbClr val="000000"/>
                        </a:solidFill>
                        <a:latin typeface="Cambria Math" panose="02040503050406030204" pitchFamily="18" charset="0"/>
                      </a:rPr>
                      <m:t>0</m:t>
                    </m:r>
                  </m:sub>
                </m:sSub>
                <m:sSub>
                  <m:e>
                    <m:r>
                      <m:rPr>
                        <m:sty m:val="b"/>
                      </m:rPr>
                      <a:rPr xmlns:a="http://schemas.openxmlformats.org/drawingml/2006/main" sz="2850" i="1">
                        <a:solidFill>
                          <a:srgbClr val="000000"/>
                        </a:solidFill>
                        <a:latin typeface="Cambria Math" panose="02040503050406030204" pitchFamily="18" charset="0"/>
                      </a:rPr>
                      <m:t>x</m:t>
                    </m:r>
                  </m:e>
                  <m:sub>
                    <m:r>
                      <m:rPr>
                        <m:sty m:val="b"/>
                      </m:rPr>
                      <a:rPr xmlns:a="http://schemas.openxmlformats.org/drawingml/2006/main" sz="2850" i="1">
                        <a:solidFill>
                          <a:srgbClr val="000000"/>
                        </a:solidFill>
                        <a:latin typeface="Cambria Math" panose="02040503050406030204" pitchFamily="18" charset="0"/>
                      </a:rPr>
                      <m:t>0</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1</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1</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m</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m</m:t>
                    </m:r>
                  </m:sub>
                </m:sSub>
                <m:r>
                  <a:rPr xmlns:a="http://schemas.openxmlformats.org/drawingml/2006/main" sz="2850" i="1">
                    <a:solidFill>
                      <a:srgbClr val="000000"/>
                    </a:solidFill>
                    <a:latin typeface="Cambria Math" panose="02040503050406030204" pitchFamily="18" charset="0"/>
                  </a:rPr>
                  <m:t>=</m:t>
                </m:r>
                <m:sSup>
                  <m:e>
                    <m:r>
                      <a:rPr xmlns:a="http://schemas.openxmlformats.org/drawingml/2006/main" sz="2850" i="1">
                        <a:solidFill>
                          <a:srgbClr val="000000"/>
                        </a:solidFill>
                        <a:latin typeface="Cambria Math" panose="02040503050406030204" pitchFamily="18" charset="0"/>
                      </a:rPr>
                      <m:t>w</m:t>
                    </m:r>
                  </m:e>
                  <m:sup>
                    <m:r>
                      <a:rPr xmlns:a="http://schemas.openxmlformats.org/drawingml/2006/main" sz="2850" i="1">
                        <a:solidFill>
                          <a:srgbClr val="000000"/>
                        </a:solidFill>
                        <a:latin typeface="Cambria Math" panose="02040503050406030204" pitchFamily="18" charset="0"/>
                      </a:rPr>
                      <m:t>T</m:t>
                    </m:r>
                  </m:sup>
                </m:sSup>
                <m:r>
                  <a:rPr xmlns:a="http://schemas.openxmlformats.org/drawingml/2006/main" sz="2850" i="1">
                    <a:solidFill>
                      <a:srgbClr val="000000"/>
                    </a:solidFill>
                    <a:latin typeface="Cambria Math" panose="02040503050406030204" pitchFamily="18" charset="0"/>
                  </a:rPr>
                  <m:t>x</m:t>
                </m:r>
              </m:oMath>
            </a14:m>
            <a:r>
              <a:t>        AND        </a:t>
            </a:r>
            <a:r>
              <a:rPr sz="2800"/>
              <a:t> </a:t>
            </a:r>
            <a14:m>
              <m:oMath>
                <m:r>
                  <a:rPr xmlns:a="http://schemas.openxmlformats.org/drawingml/2006/main" sz="3400" i="1">
                    <a:solidFill>
                      <a:srgbClr val="000000"/>
                    </a:solidFill>
                    <a:latin typeface="Cambria Math" panose="02040503050406030204" pitchFamily="18" charset="0"/>
                  </a:rPr>
                  <m:t>ϕ</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z</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sSubSup>
                  <m:e>
                    <m:r>
                      <a:rPr xmlns:a="http://schemas.openxmlformats.org/drawingml/2006/main" sz="3400" i="1">
                        <a:solidFill>
                          <a:srgbClr val="000000"/>
                        </a:solidFill>
                        <a:latin typeface="Cambria Math" panose="02040503050406030204" pitchFamily="18" charset="0"/>
                      </a:rPr>
                      <m:t>{</m:t>
                    </m:r>
                  </m:e>
                  <m: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o</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e</m:t>
                    </m:r>
                    <m:r>
                      <a:rPr xmlns:a="http://schemas.openxmlformats.org/drawingml/2006/main" sz="3400" i="1">
                        <a:solidFill>
                          <a:srgbClr val="000000"/>
                        </a:solidFill>
                        <a:latin typeface="Cambria Math" panose="02040503050406030204" pitchFamily="18" charset="0"/>
                      </a:rPr>
                      <m:t>r</m:t>
                    </m:r>
                    <m:r>
                      <a:rPr xmlns:a="http://schemas.openxmlformats.org/drawingml/2006/main" sz="3400" i="1">
                        <a:solidFill>
                          <a:srgbClr val="000000"/>
                        </a:solidFill>
                        <a:latin typeface="Cambria Math" panose="02040503050406030204" pitchFamily="18" charset="0"/>
                      </a:rPr>
                      <m:t>w</m:t>
                    </m:r>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s</m:t>
                    </m:r>
                    <m:r>
                      <a:rPr xmlns:a="http://schemas.openxmlformats.org/drawingml/2006/main" sz="3400" i="1">
                        <a:solidFill>
                          <a:srgbClr val="000000"/>
                        </a:solidFill>
                        <a:latin typeface="Cambria Math" panose="02040503050406030204" pitchFamily="18" charset="0"/>
                      </a:rPr>
                      <m:t>e</m:t>
                    </m:r>
                  </m:sub>
                  <m:sup>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f</m:t>
                    </m:r>
                    <m:r>
                      <a:rPr xmlns:a="http://schemas.openxmlformats.org/drawingml/2006/main" sz="3400" i="1">
                        <a:solidFill>
                          <a:srgbClr val="000000"/>
                        </a:solidFill>
                        <a:latin typeface="Cambria Math" panose="02040503050406030204" pitchFamily="18" charset="0"/>
                      </a:rPr>
                      <m:t>z</m:t>
                    </m:r>
                    <m:r>
                      <a:rPr xmlns:a="http://schemas.openxmlformats.org/drawingml/2006/main" sz="3400" i="1">
                        <a:solidFill>
                          <a:srgbClr val="000000"/>
                        </a:solidFill>
                        <a:latin typeface="Cambria Math" panose="02040503050406030204" pitchFamily="18" charset="0"/>
                      </a:rPr>
                      <m:t>≥</m:t>
                    </m:r>
                    <m:r>
                      <m:rPr>
                        <m:sty m:val="b"/>
                      </m:rPr>
                      <a:rPr xmlns:a="http://schemas.openxmlformats.org/drawingml/2006/main" sz="3400" i="1">
                        <a:solidFill>
                          <a:srgbClr val="000000"/>
                        </a:solidFill>
                        <a:latin typeface="Cambria Math" panose="02040503050406030204" pitchFamily="18" charset="0"/>
                      </a:rPr>
                      <m:t>0</m:t>
                    </m:r>
                  </m:sup>
                </m:sSubSup>
              </m:oMath>
            </a14:m>
            <a:endParaRPr sz="2800"/>
          </a:p>
          <a:p>
            <a:pPr algn="l">
              <a:spcBef>
                <a:spcPts val="3200"/>
              </a:spcBef>
              <a:defRPr sz="2400">
                <a:latin typeface="Helvetica Neue"/>
                <a:ea typeface="Helvetica Neue"/>
                <a:cs typeface="Helvetica Neue"/>
                <a:sym typeface="Helvetica Neue"/>
              </a:defRPr>
            </a:pPr>
            <a:r>
              <a:t>In Machine Learning, this weight-zero or negative threshold </a:t>
            </a:r>
            <a14:m>
              <m:oMath>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0</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θ</m:t>
                </m:r>
              </m:oMath>
            </a14:m>
            <a:r>
              <a:t> is called the </a:t>
            </a:r>
            <a:r>
              <a:rPr b="1"/>
              <a:t>BIAS UNIT. </a:t>
            </a:r>
            <a:r>
              <a:t>This makes the weight vector size = 1 + sizeof(x features)</a:t>
            </a:r>
          </a:p>
        </p:txBody>
      </p:sp>
      <p:sp>
        <p:nvSpPr>
          <p:cNvPr id="262" name="Circle"/>
          <p:cNvSpPr/>
          <p:nvPr/>
        </p:nvSpPr>
        <p:spPr>
          <a:xfrm>
            <a:off x="7694203" y="1697464"/>
            <a:ext cx="290684" cy="288280"/>
          </a:xfrm>
          <a:prstGeom prst="ellipse">
            <a:avLst/>
          </a:prstGeom>
          <a:solidFill>
            <a:schemeClr val="accent4">
              <a:hueOff val="-461056"/>
              <a:satOff val="4338"/>
              <a:lumOff val="-10225"/>
            </a:schemeClr>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263" name="INTRODUCING THE BIAS UNIT"/>
          <p:cNvSpPr txBox="1"/>
          <p:nvPr/>
        </p:nvSpPr>
        <p:spPr>
          <a:xfrm>
            <a:off x="829026" y="4451549"/>
            <a:ext cx="4934332"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spcBef>
                <a:spcPts val="3200"/>
              </a:spcBef>
              <a:buSzPct val="145000"/>
              <a:buChar char="•"/>
              <a:defRPr sz="2400">
                <a:latin typeface="Helvetica Neue"/>
                <a:ea typeface="Helvetica Neue"/>
                <a:cs typeface="Helvetica Neue"/>
                <a:sym typeface="Helvetica Neue"/>
              </a:defRPr>
            </a:pPr>
            <a:r>
              <a:rPr b="1"/>
              <a:t>INTRODUCING</a:t>
            </a:r>
            <a:r>
              <a:t> </a:t>
            </a:r>
            <a:r>
              <a:rPr b="1"/>
              <a:t>THE</a:t>
            </a:r>
            <a:r>
              <a:t> </a:t>
            </a:r>
            <a:r>
              <a:rPr b="1"/>
              <a:t>BIAS UNIT</a:t>
            </a:r>
          </a:p>
        </p:txBody>
      </p:sp>
      <p:sp>
        <p:nvSpPr>
          <p:cNvPr id="264" name="Circle"/>
          <p:cNvSpPr/>
          <p:nvPr/>
        </p:nvSpPr>
        <p:spPr>
          <a:xfrm>
            <a:off x="7829201" y="7022382"/>
            <a:ext cx="290684" cy="288280"/>
          </a:xfrm>
          <a:prstGeom prst="ellipse">
            <a:avLst/>
          </a:prstGeom>
          <a:solidFill>
            <a:srgbClr val="FF40FF"/>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Perceptron learning rule"/>
          <p:cNvSpPr txBox="1"/>
          <p:nvPr>
            <p:ph type="title"/>
          </p:nvPr>
        </p:nvSpPr>
        <p:spPr>
          <a:xfrm>
            <a:off x="661718" y="253999"/>
            <a:ext cx="11099801" cy="1394235"/>
          </a:xfrm>
          <a:prstGeom prst="rect">
            <a:avLst/>
          </a:prstGeom>
        </p:spPr>
        <p:txBody>
          <a:bodyPr/>
          <a:lstStyle/>
          <a:p>
            <a:pPr/>
            <a:r>
              <a:t>Perceptron learning rule</a:t>
            </a:r>
          </a:p>
        </p:txBody>
      </p:sp>
      <p:sp>
        <p:nvSpPr>
          <p:cNvPr id="267" name="The value for updating the weights at each increment is calculated by the learning rule"/>
          <p:cNvSpPr txBox="1"/>
          <p:nvPr/>
        </p:nvSpPr>
        <p:spPr>
          <a:xfrm>
            <a:off x="838017" y="1856761"/>
            <a:ext cx="11099801" cy="9602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457200">
              <a:lnSpc>
                <a:spcPts val="3800"/>
              </a:lnSpc>
              <a:spcBef>
                <a:spcPts val="1200"/>
              </a:spcBef>
              <a:defRPr>
                <a:latin typeface="Helvetica Neue"/>
                <a:ea typeface="Helvetica Neue"/>
                <a:cs typeface="Helvetica Neue"/>
                <a:sym typeface="Helvetica Neue"/>
              </a:defRPr>
            </a:lvl1pPr>
          </a:lstStyle>
          <a:p>
            <a:pPr/>
            <a:r>
              <a:t>The value for updating the weights at each increment is calculated by the learning rule</a:t>
            </a:r>
          </a:p>
        </p:txBody>
      </p:sp>
      <p:sp>
        <p:nvSpPr>
          <p:cNvPr id="268" name="Equation"/>
          <p:cNvSpPr txBox="1"/>
          <p:nvPr/>
        </p:nvSpPr>
        <p:spPr>
          <a:xfrm>
            <a:off x="1556354" y="4056760"/>
            <a:ext cx="5648716" cy="57625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200" i="1">
                      <a:solidFill>
                        <a:srgbClr val="000000"/>
                      </a:solidFill>
                      <a:latin typeface="Cambria Math" panose="02040503050406030204" pitchFamily="18" charset="0"/>
                    </a:rPr>
                    <m:t>Δ</m:t>
                  </m:r>
                  <m:sSub>
                    <m:e>
                      <m:r>
                        <a:rPr xmlns:a="http://schemas.openxmlformats.org/drawingml/2006/main" sz="3200" i="1">
                          <a:solidFill>
                            <a:srgbClr val="000000"/>
                          </a:solidFill>
                          <a:latin typeface="Cambria Math" panose="02040503050406030204" pitchFamily="18" charset="0"/>
                        </a:rPr>
                        <m:t>w</m:t>
                      </m:r>
                    </m:e>
                    <m:sub>
                      <m:r>
                        <a:rPr xmlns:a="http://schemas.openxmlformats.org/drawingml/2006/main" sz="3200" i="1">
                          <a:solidFill>
                            <a:srgbClr val="000000"/>
                          </a:solidFill>
                          <a:latin typeface="Cambria Math" panose="02040503050406030204" pitchFamily="18" charset="0"/>
                        </a:rPr>
                        <m:t>j</m:t>
                      </m:r>
                    </m:sub>
                  </m:sSub>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η</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t</m:t>
                  </m:r>
                  <m:r>
                    <a:rPr xmlns:a="http://schemas.openxmlformats.org/drawingml/2006/main" sz="3200" i="1">
                      <a:solidFill>
                        <a:srgbClr val="000000"/>
                      </a:solidFill>
                      <a:latin typeface="Cambria Math" panose="02040503050406030204" pitchFamily="18" charset="0"/>
                    </a:rPr>
                    <m:t>a</m:t>
                  </m:r>
                  <m:r>
                    <a:rPr xmlns:a="http://schemas.openxmlformats.org/drawingml/2006/main" sz="3200" i="1">
                      <a:solidFill>
                        <a:srgbClr val="000000"/>
                      </a:solidFill>
                      <a:latin typeface="Cambria Math" panose="02040503050406030204" pitchFamily="18" charset="0"/>
                    </a:rPr>
                    <m:t>r</m:t>
                  </m:r>
                  <m:r>
                    <a:rPr xmlns:a="http://schemas.openxmlformats.org/drawingml/2006/main" sz="3200" i="1">
                      <a:solidFill>
                        <a:srgbClr val="000000"/>
                      </a:solidFill>
                      <a:latin typeface="Cambria Math" panose="02040503050406030204" pitchFamily="18" charset="0"/>
                    </a:rPr>
                    <m:t>g</m:t>
                  </m:r>
                  <m:r>
                    <a:rPr xmlns:a="http://schemas.openxmlformats.org/drawingml/2006/main" sz="3200" i="1">
                      <a:solidFill>
                        <a:srgbClr val="000000"/>
                      </a:solidFill>
                      <a:latin typeface="Cambria Math" panose="02040503050406030204" pitchFamily="18" charset="0"/>
                    </a:rPr>
                    <m:t>e</m:t>
                  </m:r>
                  <m:sSup>
                    <m:e>
                      <m:r>
                        <a:rPr xmlns:a="http://schemas.openxmlformats.org/drawingml/2006/main" sz="3200" i="1">
                          <a:solidFill>
                            <a:srgbClr val="000000"/>
                          </a:solidFill>
                          <a:latin typeface="Cambria Math" panose="02040503050406030204" pitchFamily="18" charset="0"/>
                        </a:rPr>
                        <m:t>t</m:t>
                      </m:r>
                    </m:e>
                    <m:sup>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i</m:t>
                      </m:r>
                      <m:r>
                        <a:rPr xmlns:a="http://schemas.openxmlformats.org/drawingml/2006/main" sz="3200" i="1">
                          <a:solidFill>
                            <a:srgbClr val="000000"/>
                          </a:solidFill>
                          <a:latin typeface="Cambria Math" panose="02040503050406030204" pitchFamily="18" charset="0"/>
                        </a:rPr>
                        <m:t>)</m:t>
                      </m:r>
                    </m:sup>
                  </m:sSup>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o</m:t>
                  </m:r>
                  <m:r>
                    <a:rPr xmlns:a="http://schemas.openxmlformats.org/drawingml/2006/main" sz="3200" i="1">
                      <a:solidFill>
                        <a:srgbClr val="000000"/>
                      </a:solidFill>
                      <a:latin typeface="Cambria Math" panose="02040503050406030204" pitchFamily="18" charset="0"/>
                    </a:rPr>
                    <m:t>u</m:t>
                  </m:r>
                  <m:r>
                    <a:rPr xmlns:a="http://schemas.openxmlformats.org/drawingml/2006/main" sz="3200" i="1">
                      <a:solidFill>
                        <a:srgbClr val="000000"/>
                      </a:solidFill>
                      <a:latin typeface="Cambria Math" panose="02040503050406030204" pitchFamily="18" charset="0"/>
                    </a:rPr>
                    <m:t>t</m:t>
                  </m:r>
                  <m:r>
                    <a:rPr xmlns:a="http://schemas.openxmlformats.org/drawingml/2006/main" sz="3200" i="1">
                      <a:solidFill>
                        <a:srgbClr val="000000"/>
                      </a:solidFill>
                      <a:latin typeface="Cambria Math" panose="02040503050406030204" pitchFamily="18" charset="0"/>
                    </a:rPr>
                    <m:t>p</m:t>
                  </m:r>
                  <m:r>
                    <a:rPr xmlns:a="http://schemas.openxmlformats.org/drawingml/2006/main" sz="3200" i="1">
                      <a:solidFill>
                        <a:srgbClr val="000000"/>
                      </a:solidFill>
                      <a:latin typeface="Cambria Math" panose="02040503050406030204" pitchFamily="18" charset="0"/>
                    </a:rPr>
                    <m:t>u</m:t>
                  </m:r>
                  <m:sSup>
                    <m:e>
                      <m:r>
                        <a:rPr xmlns:a="http://schemas.openxmlformats.org/drawingml/2006/main" sz="3200" i="1">
                          <a:solidFill>
                            <a:srgbClr val="000000"/>
                          </a:solidFill>
                          <a:latin typeface="Cambria Math" panose="02040503050406030204" pitchFamily="18" charset="0"/>
                        </a:rPr>
                        <m:t>t</m:t>
                      </m:r>
                    </m:e>
                    <m:sup>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i</m:t>
                      </m:r>
                      <m:r>
                        <a:rPr xmlns:a="http://schemas.openxmlformats.org/drawingml/2006/main" sz="3200" i="1">
                          <a:solidFill>
                            <a:srgbClr val="000000"/>
                          </a:solidFill>
                          <a:latin typeface="Cambria Math" panose="02040503050406030204" pitchFamily="18" charset="0"/>
                        </a:rPr>
                        <m:t>)</m:t>
                      </m:r>
                    </m:sup>
                  </m:sSup>
                  <m:r>
                    <a:rPr xmlns:a="http://schemas.openxmlformats.org/drawingml/2006/main" sz="3200" i="1">
                      <a:solidFill>
                        <a:srgbClr val="000000"/>
                      </a:solidFill>
                      <a:latin typeface="Cambria Math" panose="02040503050406030204" pitchFamily="18" charset="0"/>
                    </a:rPr>
                    <m:t>)</m:t>
                  </m:r>
                  <m:sSubSup>
                    <m:e>
                      <m:r>
                        <a:rPr xmlns:a="http://schemas.openxmlformats.org/drawingml/2006/main" sz="3200" i="1">
                          <a:solidFill>
                            <a:srgbClr val="000000"/>
                          </a:solidFill>
                          <a:latin typeface="Cambria Math" panose="02040503050406030204" pitchFamily="18" charset="0"/>
                        </a:rPr>
                        <m:t>x</m:t>
                      </m:r>
                    </m:e>
                    <m:sub>
                      <m:r>
                        <a:rPr xmlns:a="http://schemas.openxmlformats.org/drawingml/2006/main" sz="3200" i="1">
                          <a:solidFill>
                            <a:srgbClr val="000000"/>
                          </a:solidFill>
                          <a:latin typeface="Cambria Math" panose="02040503050406030204" pitchFamily="18" charset="0"/>
                        </a:rPr>
                        <m:t>j</m:t>
                      </m:r>
                    </m:sub>
                    <m:sup>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i</m:t>
                      </m:r>
                      <m:r>
                        <a:rPr xmlns:a="http://schemas.openxmlformats.org/drawingml/2006/main" sz="3200" i="1">
                          <a:solidFill>
                            <a:srgbClr val="000000"/>
                          </a:solidFill>
                          <a:latin typeface="Cambria Math" panose="02040503050406030204" pitchFamily="18" charset="0"/>
                        </a:rPr>
                        <m:t>)</m:t>
                      </m:r>
                    </m:sup>
                  </m:sSubSup>
                </m:oMath>
              </m:oMathPara>
            </a14:m>
            <a:endParaRPr sz="3200"/>
          </a:p>
        </p:txBody>
      </p:sp>
      <p:sp>
        <p:nvSpPr>
          <p:cNvPr id="269" name=", the learning rate (a constant between 0.0 and 1.0), “target” is the true class label, and the “output” is the predicted class label."/>
          <p:cNvSpPr txBox="1"/>
          <p:nvPr/>
        </p:nvSpPr>
        <p:spPr>
          <a:xfrm>
            <a:off x="888394" y="5068921"/>
            <a:ext cx="10646449" cy="881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800"/>
              </a:lnSpc>
              <a:defRPr>
                <a:latin typeface="Helvetica Neue"/>
                <a:ea typeface="Helvetica Neue"/>
                <a:cs typeface="Helvetica Neue"/>
                <a:sym typeface="Helvetica Neue"/>
              </a:defRPr>
            </a:lvl1pPr>
          </a:lstStyle>
          <a:p>
            <a:pPr/>
            <a:r>
              <a:t>  , the learning rate (a constant between 0.0 and 1.0), “target” is the true class label, and the “output” is the predicted class label.</a:t>
            </a:r>
          </a:p>
        </p:txBody>
      </p:sp>
      <p:sp>
        <p:nvSpPr>
          <p:cNvPr id="270" name="Equation"/>
          <p:cNvSpPr txBox="1"/>
          <p:nvPr/>
        </p:nvSpPr>
        <p:spPr>
          <a:xfrm>
            <a:off x="8935842" y="4164114"/>
            <a:ext cx="239726" cy="36154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4400" i="1">
                      <a:solidFill>
                        <a:srgbClr val="000000"/>
                      </a:solidFill>
                      <a:latin typeface="Cambria Math" panose="02040503050406030204" pitchFamily="18" charset="0"/>
                    </a:rPr>
                    <m:t>η</m:t>
                  </m:r>
                </m:oMath>
              </m:oMathPara>
            </a14:m>
            <a:endParaRPr sz="4400"/>
          </a:p>
        </p:txBody>
      </p:sp>
      <p:sp>
        <p:nvSpPr>
          <p:cNvPr id="271" name="=  Learning Rate"/>
          <p:cNvSpPr txBox="1"/>
          <p:nvPr/>
        </p:nvSpPr>
        <p:spPr>
          <a:xfrm>
            <a:off x="9444843" y="4145241"/>
            <a:ext cx="1993139"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latin typeface="Helvetica Neue"/>
                <a:ea typeface="Helvetica Neue"/>
                <a:cs typeface="Helvetica Neue"/>
                <a:sym typeface="Helvetica Neue"/>
              </a:defRPr>
            </a:lvl1pPr>
          </a:lstStyle>
          <a:p>
            <a:pPr/>
            <a:r>
              <a:t>=  Learning Rate</a:t>
            </a:r>
          </a:p>
        </p:txBody>
      </p:sp>
      <p:sp>
        <p:nvSpPr>
          <p:cNvPr id="272" name="=  Weight Update"/>
          <p:cNvSpPr txBox="1"/>
          <p:nvPr/>
        </p:nvSpPr>
        <p:spPr>
          <a:xfrm>
            <a:off x="9387602" y="3281471"/>
            <a:ext cx="2096517"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a:latin typeface="Helvetica Neue"/>
                <a:ea typeface="Helvetica Neue"/>
                <a:cs typeface="Helvetica Neue"/>
                <a:sym typeface="Helvetica Neue"/>
              </a:defRPr>
            </a:lvl1pPr>
          </a:lstStyle>
          <a:p>
            <a:pPr/>
            <a:r>
              <a:t>=  Weight Update</a:t>
            </a:r>
          </a:p>
        </p:txBody>
      </p:sp>
      <p:sp>
        <p:nvSpPr>
          <p:cNvPr id="273" name="Equation"/>
          <p:cNvSpPr txBox="1"/>
          <p:nvPr/>
        </p:nvSpPr>
        <p:spPr>
          <a:xfrm>
            <a:off x="8692715" y="3394644"/>
            <a:ext cx="611497" cy="43553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200" i="1">
                      <a:solidFill>
                        <a:srgbClr val="000000"/>
                      </a:solidFill>
                      <a:latin typeface="Cambria Math" panose="02040503050406030204" pitchFamily="18" charset="0"/>
                    </a:rPr>
                    <m:t>Δ</m:t>
                  </m:r>
                  <m:sSub>
                    <m:e>
                      <m:r>
                        <a:rPr xmlns:a="http://schemas.openxmlformats.org/drawingml/2006/main" sz="3200" i="1">
                          <a:solidFill>
                            <a:srgbClr val="000000"/>
                          </a:solidFill>
                          <a:latin typeface="Cambria Math" panose="02040503050406030204" pitchFamily="18" charset="0"/>
                        </a:rPr>
                        <m:t>w</m:t>
                      </m:r>
                    </m:e>
                    <m:sub>
                      <m:r>
                        <a:rPr xmlns:a="http://schemas.openxmlformats.org/drawingml/2006/main" sz="3200" i="1">
                          <a:solidFill>
                            <a:srgbClr val="000000"/>
                          </a:solidFill>
                          <a:latin typeface="Cambria Math" panose="02040503050406030204" pitchFamily="18" charset="0"/>
                        </a:rPr>
                        <m:t>j</m:t>
                      </m:r>
                    </m:sub>
                  </m:sSub>
                </m:oMath>
              </m:oMathPara>
            </a14:m>
            <a:endParaRPr sz="3200"/>
          </a:p>
        </p:txBody>
      </p:sp>
      <p:sp>
        <p:nvSpPr>
          <p:cNvPr id="274" name="Equation"/>
          <p:cNvSpPr txBox="1"/>
          <p:nvPr/>
        </p:nvSpPr>
        <p:spPr>
          <a:xfrm>
            <a:off x="902713" y="5169671"/>
            <a:ext cx="174347" cy="26294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η</m:t>
                  </m:r>
                </m:oMath>
              </m:oMathPara>
            </a14:m>
            <a:endParaRPr sz="3200"/>
          </a:p>
        </p:txBody>
      </p:sp>
      <p:sp>
        <p:nvSpPr>
          <p:cNvPr id="275" name="In the cases where the perceptron predicts the class label correctly, the weights remain unchanged:"/>
          <p:cNvSpPr txBox="1"/>
          <p:nvPr/>
        </p:nvSpPr>
        <p:spPr>
          <a:xfrm>
            <a:off x="298521" y="6273126"/>
            <a:ext cx="12178793" cy="4117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800"/>
              </a:lnSpc>
              <a:defRPr b="1">
                <a:latin typeface="Helvetica Neue"/>
                <a:ea typeface="Helvetica Neue"/>
                <a:cs typeface="Helvetica Neue"/>
                <a:sym typeface="Helvetica Neue"/>
              </a:defRPr>
            </a:lvl1pPr>
          </a:lstStyle>
          <a:p>
            <a:pPr/>
            <a:r>
              <a:t>In the cases where the perceptron predicts the class label correctly, the weights remain unchanged:</a:t>
            </a:r>
          </a:p>
        </p:txBody>
      </p:sp>
      <p:sp>
        <p:nvSpPr>
          <p:cNvPr id="276" name="Equation"/>
          <p:cNvSpPr txBox="1"/>
          <p:nvPr/>
        </p:nvSpPr>
        <p:spPr>
          <a:xfrm>
            <a:off x="7615913" y="7398879"/>
            <a:ext cx="4261903" cy="522228"/>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900" i="1">
                      <a:solidFill>
                        <a:srgbClr val="000000"/>
                      </a:solidFill>
                      <a:latin typeface="Cambria Math" panose="02040503050406030204" pitchFamily="18" charset="0"/>
                    </a:rPr>
                    <m:t>Δ</m:t>
                  </m:r>
                  <m:sSub>
                    <m:e>
                      <m:r>
                        <a:rPr xmlns:a="http://schemas.openxmlformats.org/drawingml/2006/main" sz="2900" i="1">
                          <a:solidFill>
                            <a:srgbClr val="000000"/>
                          </a:solidFill>
                          <a:latin typeface="Cambria Math" panose="02040503050406030204" pitchFamily="18" charset="0"/>
                        </a:rPr>
                        <m:t>w</m:t>
                      </m:r>
                    </m:e>
                    <m:sub>
                      <m:r>
                        <a:rPr xmlns:a="http://schemas.openxmlformats.org/drawingml/2006/main" sz="2900" i="1">
                          <a:solidFill>
                            <a:srgbClr val="000000"/>
                          </a:solidFill>
                          <a:latin typeface="Cambria Math" panose="02040503050406030204" pitchFamily="18" charset="0"/>
                        </a:rPr>
                        <m:t>j</m:t>
                      </m:r>
                    </m:sub>
                  </m:sSub>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η</m:t>
                  </m:r>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1</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1</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r>
                    <a:rPr xmlns:a="http://schemas.openxmlformats.org/drawingml/2006/main" sz="2900" i="1">
                      <a:solidFill>
                        <a:srgbClr val="000000"/>
                      </a:solidFill>
                      <a:latin typeface="Cambria Math" panose="02040503050406030204" pitchFamily="18" charset="0"/>
                    </a:rPr>
                    <m:t>)</m:t>
                  </m:r>
                  <m:sSubSup>
                    <m:e>
                      <m:r>
                        <a:rPr xmlns:a="http://schemas.openxmlformats.org/drawingml/2006/main" sz="2900" i="1">
                          <a:solidFill>
                            <a:srgbClr val="000000"/>
                          </a:solidFill>
                          <a:latin typeface="Cambria Math" panose="02040503050406030204" pitchFamily="18" charset="0"/>
                        </a:rPr>
                        <m:t>x</m:t>
                      </m:r>
                    </m:e>
                    <m:sub>
                      <m:r>
                        <a:rPr xmlns:a="http://schemas.openxmlformats.org/drawingml/2006/main" sz="2900" i="1">
                          <a:solidFill>
                            <a:srgbClr val="000000"/>
                          </a:solidFill>
                          <a:latin typeface="Cambria Math" panose="02040503050406030204" pitchFamily="18" charset="0"/>
                        </a:rPr>
                        <m:t>j</m:t>
                      </m:r>
                    </m:sub>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b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0</m:t>
                  </m:r>
                </m:oMath>
              </m:oMathPara>
            </a14:m>
            <a:endParaRPr sz="2900"/>
          </a:p>
        </p:txBody>
      </p:sp>
      <p:sp>
        <p:nvSpPr>
          <p:cNvPr id="277" name="Equation"/>
          <p:cNvSpPr txBox="1"/>
          <p:nvPr/>
        </p:nvSpPr>
        <p:spPr>
          <a:xfrm>
            <a:off x="7590066" y="8413454"/>
            <a:ext cx="4313597" cy="4682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600" i="1">
                      <a:solidFill>
                        <a:srgbClr val="000000"/>
                      </a:solidFill>
                      <a:latin typeface="Cambria Math" panose="02040503050406030204" pitchFamily="18" charset="0"/>
                    </a:rPr>
                    <m:t>Δ</m:t>
                  </m:r>
                  <m:sSub>
                    <m:e>
                      <m:r>
                        <a:rPr xmlns:a="http://schemas.openxmlformats.org/drawingml/2006/main" sz="2600" i="1">
                          <a:solidFill>
                            <a:srgbClr val="000000"/>
                          </a:solidFill>
                          <a:latin typeface="Cambria Math" panose="02040503050406030204" pitchFamily="18" charset="0"/>
                        </a:rPr>
                        <m:t>w</m:t>
                      </m:r>
                    </m:e>
                    <m:sub>
                      <m:r>
                        <a:rPr xmlns:a="http://schemas.openxmlformats.org/drawingml/2006/main" sz="2600" i="1">
                          <a:solidFill>
                            <a:srgbClr val="000000"/>
                          </a:solidFill>
                          <a:latin typeface="Cambria Math" panose="02040503050406030204" pitchFamily="18" charset="0"/>
                        </a:rPr>
                        <m:t>j</m:t>
                      </m:r>
                    </m:sub>
                  </m:sSub>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η</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sSup>
                    <m:e>
                      <m:r>
                        <a:rPr xmlns:a="http://schemas.openxmlformats.org/drawingml/2006/main" sz="2600" i="1">
                          <a:solidFill>
                            <a:srgbClr val="000000"/>
                          </a:solidFill>
                          <a:latin typeface="Cambria Math" panose="02040503050406030204" pitchFamily="18" charset="0"/>
                        </a:rPr>
                        <m:t>1</m:t>
                      </m:r>
                    </m:e>
                    <m:sup>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i</m:t>
                      </m:r>
                      <m:r>
                        <a:rPr xmlns:a="http://schemas.openxmlformats.org/drawingml/2006/main" sz="2600" i="1">
                          <a:solidFill>
                            <a:srgbClr val="000000"/>
                          </a:solidFill>
                          <a:latin typeface="Cambria Math" panose="02040503050406030204" pitchFamily="18" charset="0"/>
                        </a:rPr>
                        <m:t>)</m:t>
                      </m:r>
                    </m:sup>
                  </m:sSup>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sSup>
                    <m:e>
                      <m:r>
                        <a:rPr xmlns:a="http://schemas.openxmlformats.org/drawingml/2006/main" sz="2600" i="1">
                          <a:solidFill>
                            <a:srgbClr val="000000"/>
                          </a:solidFill>
                          <a:latin typeface="Cambria Math" panose="02040503050406030204" pitchFamily="18" charset="0"/>
                        </a:rPr>
                        <m:t>1</m:t>
                      </m:r>
                    </m:e>
                    <m:sup>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i</m:t>
                      </m:r>
                      <m:r>
                        <a:rPr xmlns:a="http://schemas.openxmlformats.org/drawingml/2006/main" sz="2600" i="1">
                          <a:solidFill>
                            <a:srgbClr val="000000"/>
                          </a:solidFill>
                          <a:latin typeface="Cambria Math" panose="02040503050406030204" pitchFamily="18" charset="0"/>
                        </a:rPr>
                        <m:t>)</m:t>
                      </m:r>
                    </m:sup>
                  </m:sSup>
                  <m:r>
                    <a:rPr xmlns:a="http://schemas.openxmlformats.org/drawingml/2006/main" sz="2600" i="1">
                      <a:solidFill>
                        <a:srgbClr val="000000"/>
                      </a:solidFill>
                      <a:latin typeface="Cambria Math" panose="02040503050406030204" pitchFamily="18" charset="0"/>
                    </a:rPr>
                    <m:t>)</m:t>
                  </m:r>
                  <m:sSubSup>
                    <m:e>
                      <m:r>
                        <a:rPr xmlns:a="http://schemas.openxmlformats.org/drawingml/2006/main" sz="2600" i="1">
                          <a:solidFill>
                            <a:srgbClr val="000000"/>
                          </a:solidFill>
                          <a:latin typeface="Cambria Math" panose="02040503050406030204" pitchFamily="18" charset="0"/>
                        </a:rPr>
                        <m:t>x</m:t>
                      </m:r>
                    </m:e>
                    <m:sub>
                      <m:r>
                        <a:rPr xmlns:a="http://schemas.openxmlformats.org/drawingml/2006/main" sz="2600" i="1">
                          <a:solidFill>
                            <a:srgbClr val="000000"/>
                          </a:solidFill>
                          <a:latin typeface="Cambria Math" panose="02040503050406030204" pitchFamily="18" charset="0"/>
                        </a:rPr>
                        <m:t>j</m:t>
                      </m:r>
                    </m:sub>
                    <m:sup>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i</m:t>
                      </m:r>
                      <m:r>
                        <a:rPr xmlns:a="http://schemas.openxmlformats.org/drawingml/2006/main" sz="2600" i="1">
                          <a:solidFill>
                            <a:srgbClr val="000000"/>
                          </a:solidFill>
                          <a:latin typeface="Cambria Math" panose="02040503050406030204" pitchFamily="18" charset="0"/>
                        </a:rPr>
                        <m:t>)</m:t>
                      </m:r>
                    </m:sup>
                  </m:sSubSup>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0</m:t>
                  </m:r>
                </m:oMath>
              </m:oMathPara>
            </a14:m>
            <a:endParaRPr sz="2600"/>
          </a:p>
        </p:txBody>
      </p:sp>
      <p:sp>
        <p:nvSpPr>
          <p:cNvPr id="278" name="when true class label is 1 and the prediction is also 1"/>
          <p:cNvSpPr txBox="1"/>
          <p:nvPr/>
        </p:nvSpPr>
        <p:spPr>
          <a:xfrm>
            <a:off x="1101137" y="7398879"/>
            <a:ext cx="5863591"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800"/>
              </a:lnSpc>
            </a:lvl1pPr>
          </a:lstStyle>
          <a:p>
            <a:pPr/>
            <a:r>
              <a:t>when true class label is 1 and the prediction is also 1</a:t>
            </a:r>
          </a:p>
        </p:txBody>
      </p:sp>
      <p:sp>
        <p:nvSpPr>
          <p:cNvPr id="279" name="when true class label is -1 and the prediction is also -1"/>
          <p:cNvSpPr txBox="1"/>
          <p:nvPr/>
        </p:nvSpPr>
        <p:spPr>
          <a:xfrm>
            <a:off x="1142155" y="8290260"/>
            <a:ext cx="605155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800"/>
              </a:lnSpc>
            </a:lvl1pPr>
          </a:lstStyle>
          <a:p>
            <a:pPr/>
            <a:r>
              <a:t>when true class label is -1 and the prediction is also -1</a:t>
            </a:r>
          </a:p>
        </p:txBody>
      </p:sp>
      <p:sp>
        <p:nvSpPr>
          <p:cNvPr id="280" name="Equation"/>
          <p:cNvSpPr txBox="1"/>
          <p:nvPr/>
        </p:nvSpPr>
        <p:spPr>
          <a:xfrm>
            <a:off x="1601353" y="3192989"/>
            <a:ext cx="2130214" cy="43553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200" i="1">
                      <a:solidFill>
                        <a:srgbClr val="000000"/>
                      </a:solidFill>
                      <a:latin typeface="Cambria Math" panose="02040503050406030204" pitchFamily="18" charset="0"/>
                    </a:rPr>
                    <m:t>w</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w</m:t>
                  </m:r>
                  <m:r>
                    <a:rPr xmlns:a="http://schemas.openxmlformats.org/drawingml/2006/main" sz="3200" i="1">
                      <a:solidFill>
                        <a:srgbClr val="000000"/>
                      </a:solidFill>
                      <a:latin typeface="Cambria Math" panose="02040503050406030204" pitchFamily="18" charset="0"/>
                    </a:rPr>
                    <m:t>+</m:t>
                  </m:r>
                  <m:r>
                    <m:rPr>
                      <m:sty m:val="p"/>
                    </m:rPr>
                    <a:rPr xmlns:a="http://schemas.openxmlformats.org/drawingml/2006/main" sz="3200" i="1">
                      <a:solidFill>
                        <a:srgbClr val="000000"/>
                      </a:solidFill>
                      <a:latin typeface="Cambria Math" panose="02040503050406030204" pitchFamily="18" charset="0"/>
                    </a:rPr>
                    <m:t>Δ</m:t>
                  </m:r>
                  <m:sSub>
                    <m:e>
                      <m:r>
                        <a:rPr xmlns:a="http://schemas.openxmlformats.org/drawingml/2006/main" sz="3200" i="1">
                          <a:solidFill>
                            <a:srgbClr val="000000"/>
                          </a:solidFill>
                          <a:latin typeface="Cambria Math" panose="02040503050406030204" pitchFamily="18" charset="0"/>
                        </a:rPr>
                        <m:t>w</m:t>
                      </m:r>
                    </m:e>
                    <m:sub>
                      <m:r>
                        <a:rPr xmlns:a="http://schemas.openxmlformats.org/drawingml/2006/main" sz="3200" i="1">
                          <a:solidFill>
                            <a:srgbClr val="000000"/>
                          </a:solidFill>
                          <a:latin typeface="Cambria Math" panose="02040503050406030204" pitchFamily="18" charset="0"/>
                        </a:rPr>
                        <m:t>j</m:t>
                      </m:r>
                    </m:sub>
                  </m:sSub>
                </m:oMath>
              </m:oMathPara>
            </a14:m>
            <a:endParaRPr sz="3200"/>
          </a:p>
        </p:txBody>
      </p:sp>
      <p:sp>
        <p:nvSpPr>
          <p:cNvPr id="281" name="WHERE"/>
          <p:cNvSpPr txBox="1"/>
          <p:nvPr/>
        </p:nvSpPr>
        <p:spPr>
          <a:xfrm>
            <a:off x="4867424" y="3159485"/>
            <a:ext cx="11978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3200"/>
              </a:spcBef>
              <a:defRPr sz="2400">
                <a:latin typeface="Helvetica Neue"/>
                <a:ea typeface="Helvetica Neue"/>
                <a:cs typeface="Helvetica Neue"/>
                <a:sym typeface="Helvetica Neue"/>
              </a:defRPr>
            </a:lvl1pPr>
          </a:lstStyle>
          <a:p>
            <a:pPr/>
            <a:r>
              <a:t>WHERE</a:t>
            </a:r>
          </a:p>
        </p:txBody>
      </p:sp>
      <p:sp>
        <p:nvSpPr>
          <p:cNvPr id="282" name="Oval"/>
          <p:cNvSpPr/>
          <p:nvPr/>
        </p:nvSpPr>
        <p:spPr>
          <a:xfrm>
            <a:off x="1122340" y="2545847"/>
            <a:ext cx="367647" cy="361545"/>
          </a:xfrm>
          <a:prstGeom prst="ellipse">
            <a:avLst/>
          </a:pr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283" name="Oval"/>
          <p:cNvSpPr/>
          <p:nvPr/>
        </p:nvSpPr>
        <p:spPr>
          <a:xfrm>
            <a:off x="7107249" y="6939763"/>
            <a:ext cx="367647" cy="361544"/>
          </a:xfrm>
          <a:prstGeom prst="ellipse">
            <a:avLst/>
          </a:prstGeom>
          <a:solidFill>
            <a:schemeClr val="accent6"/>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In the case of wrong prediction, the weights are “PUSHED” towards the direction of the positive or negative target class, respectively:"/>
          <p:cNvSpPr txBox="1"/>
          <p:nvPr/>
        </p:nvSpPr>
        <p:spPr>
          <a:xfrm>
            <a:off x="864949" y="345078"/>
            <a:ext cx="10344916" cy="716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800"/>
              </a:lnSpc>
              <a:defRPr>
                <a:latin typeface="Helvetica Neue"/>
                <a:ea typeface="Helvetica Neue"/>
                <a:cs typeface="Helvetica Neue"/>
                <a:sym typeface="Helvetica Neue"/>
              </a:defRPr>
            </a:pPr>
            <a:r>
              <a:t>In the case of wrong prediction, the weights are “</a:t>
            </a:r>
            <a:r>
              <a:rPr b="1"/>
              <a:t>PUSHED</a:t>
            </a:r>
            <a:r>
              <a:t>” towards the direction of the positive or negative target class, respectively:</a:t>
            </a:r>
          </a:p>
        </p:txBody>
      </p:sp>
      <p:sp>
        <p:nvSpPr>
          <p:cNvPr id="286" name="Equation"/>
          <p:cNvSpPr txBox="1"/>
          <p:nvPr/>
        </p:nvSpPr>
        <p:spPr>
          <a:xfrm>
            <a:off x="6844983" y="1354397"/>
            <a:ext cx="5306088" cy="46820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600" i="1">
                      <a:solidFill>
                        <a:srgbClr val="000000"/>
                      </a:solidFill>
                      <a:latin typeface="Cambria Math" panose="02040503050406030204" pitchFamily="18" charset="0"/>
                    </a:rPr>
                    <m:t>Δ</m:t>
                  </m:r>
                  <m:sSub>
                    <m:e>
                      <m:r>
                        <a:rPr xmlns:a="http://schemas.openxmlformats.org/drawingml/2006/main" sz="2600" i="1">
                          <a:solidFill>
                            <a:srgbClr val="000000"/>
                          </a:solidFill>
                          <a:latin typeface="Cambria Math" panose="02040503050406030204" pitchFamily="18" charset="0"/>
                        </a:rPr>
                        <m:t>w</m:t>
                      </m:r>
                    </m:e>
                    <m:sub>
                      <m:r>
                        <a:rPr xmlns:a="http://schemas.openxmlformats.org/drawingml/2006/main" sz="2600" i="1">
                          <a:solidFill>
                            <a:srgbClr val="000000"/>
                          </a:solidFill>
                          <a:latin typeface="Cambria Math" panose="02040503050406030204" pitchFamily="18" charset="0"/>
                        </a:rPr>
                        <m:t>j</m:t>
                      </m:r>
                    </m:sub>
                  </m:sSub>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η</m:t>
                  </m:r>
                  <m:r>
                    <a:rPr xmlns:a="http://schemas.openxmlformats.org/drawingml/2006/main" sz="2600" i="1">
                      <a:solidFill>
                        <a:srgbClr val="000000"/>
                      </a:solidFill>
                      <a:latin typeface="Cambria Math" panose="02040503050406030204" pitchFamily="18" charset="0"/>
                    </a:rPr>
                    <m:t>(</m:t>
                  </m:r>
                  <m:sSup>
                    <m:e>
                      <m:r>
                        <a:rPr xmlns:a="http://schemas.openxmlformats.org/drawingml/2006/main" sz="2600" i="1">
                          <a:solidFill>
                            <a:srgbClr val="000000"/>
                          </a:solidFill>
                          <a:latin typeface="Cambria Math" panose="02040503050406030204" pitchFamily="18" charset="0"/>
                        </a:rPr>
                        <m:t>1</m:t>
                      </m:r>
                    </m:e>
                    <m:sup>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i</m:t>
                      </m:r>
                      <m:r>
                        <a:rPr xmlns:a="http://schemas.openxmlformats.org/drawingml/2006/main" sz="2600" i="1">
                          <a:solidFill>
                            <a:srgbClr val="000000"/>
                          </a:solidFill>
                          <a:latin typeface="Cambria Math" panose="02040503050406030204" pitchFamily="18" charset="0"/>
                        </a:rPr>
                        <m:t>)</m:t>
                      </m:r>
                    </m:sup>
                  </m:sSup>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sSup>
                    <m:e>
                      <m:r>
                        <a:rPr xmlns:a="http://schemas.openxmlformats.org/drawingml/2006/main" sz="2600" i="1">
                          <a:solidFill>
                            <a:srgbClr val="000000"/>
                          </a:solidFill>
                          <a:latin typeface="Cambria Math" panose="02040503050406030204" pitchFamily="18" charset="0"/>
                        </a:rPr>
                        <m:t>1</m:t>
                      </m:r>
                    </m:e>
                    <m:sup>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i</m:t>
                      </m:r>
                      <m:r>
                        <a:rPr xmlns:a="http://schemas.openxmlformats.org/drawingml/2006/main" sz="2600" i="1">
                          <a:solidFill>
                            <a:srgbClr val="000000"/>
                          </a:solidFill>
                          <a:latin typeface="Cambria Math" panose="02040503050406030204" pitchFamily="18" charset="0"/>
                        </a:rPr>
                        <m:t>)</m:t>
                      </m:r>
                    </m:sup>
                  </m:sSup>
                  <m:r>
                    <a:rPr xmlns:a="http://schemas.openxmlformats.org/drawingml/2006/main" sz="2600" i="1">
                      <a:solidFill>
                        <a:srgbClr val="000000"/>
                      </a:solidFill>
                      <a:latin typeface="Cambria Math" panose="02040503050406030204" pitchFamily="18" charset="0"/>
                    </a:rPr>
                    <m:t>)</m:t>
                  </m:r>
                  <m:sSubSup>
                    <m:e>
                      <m:r>
                        <a:rPr xmlns:a="http://schemas.openxmlformats.org/drawingml/2006/main" sz="2600" i="1">
                          <a:solidFill>
                            <a:srgbClr val="000000"/>
                          </a:solidFill>
                          <a:latin typeface="Cambria Math" panose="02040503050406030204" pitchFamily="18" charset="0"/>
                        </a:rPr>
                        <m:t>x</m:t>
                      </m:r>
                    </m:e>
                    <m:sub>
                      <m:r>
                        <a:rPr xmlns:a="http://schemas.openxmlformats.org/drawingml/2006/main" sz="2600" i="1">
                          <a:solidFill>
                            <a:srgbClr val="000000"/>
                          </a:solidFill>
                          <a:latin typeface="Cambria Math" panose="02040503050406030204" pitchFamily="18" charset="0"/>
                        </a:rPr>
                        <m:t>j</m:t>
                      </m:r>
                    </m:sub>
                    <m:sup>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i</m:t>
                      </m:r>
                      <m:r>
                        <a:rPr xmlns:a="http://schemas.openxmlformats.org/drawingml/2006/main" sz="2600" i="1">
                          <a:solidFill>
                            <a:srgbClr val="000000"/>
                          </a:solidFill>
                          <a:latin typeface="Cambria Math" panose="02040503050406030204" pitchFamily="18" charset="0"/>
                        </a:rPr>
                        <m:t>)</m:t>
                      </m:r>
                    </m:sup>
                  </m:sSubSup>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η</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2</m:t>
                  </m:r>
                  <m:r>
                    <a:rPr xmlns:a="http://schemas.openxmlformats.org/drawingml/2006/main" sz="2600" i="1">
                      <a:solidFill>
                        <a:srgbClr val="000000"/>
                      </a:solidFill>
                      <a:latin typeface="Cambria Math" panose="02040503050406030204" pitchFamily="18" charset="0"/>
                    </a:rPr>
                    <m:t>)</m:t>
                  </m:r>
                  <m:sSubSup>
                    <m:e>
                      <m:r>
                        <a:rPr xmlns:a="http://schemas.openxmlformats.org/drawingml/2006/main" sz="2600" i="1">
                          <a:solidFill>
                            <a:srgbClr val="000000"/>
                          </a:solidFill>
                          <a:latin typeface="Cambria Math" panose="02040503050406030204" pitchFamily="18" charset="0"/>
                        </a:rPr>
                        <m:t>x</m:t>
                      </m:r>
                    </m:e>
                    <m:sub>
                      <m:r>
                        <a:rPr xmlns:a="http://schemas.openxmlformats.org/drawingml/2006/main" sz="2600" i="1">
                          <a:solidFill>
                            <a:srgbClr val="000000"/>
                          </a:solidFill>
                          <a:latin typeface="Cambria Math" panose="02040503050406030204" pitchFamily="18" charset="0"/>
                        </a:rPr>
                        <m:t>j</m:t>
                      </m:r>
                    </m:sub>
                    <m:sup>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i</m:t>
                      </m:r>
                      <m:r>
                        <a:rPr xmlns:a="http://schemas.openxmlformats.org/drawingml/2006/main" sz="2600" i="1">
                          <a:solidFill>
                            <a:srgbClr val="000000"/>
                          </a:solidFill>
                          <a:latin typeface="Cambria Math" panose="02040503050406030204" pitchFamily="18" charset="0"/>
                        </a:rPr>
                        <m:t>)</m:t>
                      </m:r>
                    </m:sup>
                  </m:sSubSup>
                </m:oMath>
              </m:oMathPara>
            </a14:m>
            <a:endParaRPr sz="2600"/>
          </a:p>
        </p:txBody>
      </p:sp>
      <p:sp>
        <p:nvSpPr>
          <p:cNvPr id="287" name="when true class label is 1 and the prediction is -1"/>
          <p:cNvSpPr txBox="1"/>
          <p:nvPr/>
        </p:nvSpPr>
        <p:spPr>
          <a:xfrm>
            <a:off x="1098515" y="1386097"/>
            <a:ext cx="5444745"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800"/>
              </a:lnSpc>
            </a:lvl1pPr>
          </a:lstStyle>
          <a:p>
            <a:pPr/>
            <a:r>
              <a:t>when true class label is 1 and the prediction is -1</a:t>
            </a:r>
          </a:p>
        </p:txBody>
      </p:sp>
      <p:sp>
        <p:nvSpPr>
          <p:cNvPr id="288" name="when true class label is -1 and the prediction is 1"/>
          <p:cNvSpPr txBox="1"/>
          <p:nvPr/>
        </p:nvSpPr>
        <p:spPr>
          <a:xfrm>
            <a:off x="1098515" y="2088493"/>
            <a:ext cx="5444745" cy="3990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800"/>
              </a:lnSpc>
            </a:lvl1pPr>
          </a:lstStyle>
          <a:p>
            <a:pPr/>
            <a:r>
              <a:t>when true class label is -1 and the prediction is 1</a:t>
            </a:r>
          </a:p>
        </p:txBody>
      </p:sp>
      <p:sp>
        <p:nvSpPr>
          <p:cNvPr id="289" name="Equation"/>
          <p:cNvSpPr txBox="1"/>
          <p:nvPr/>
        </p:nvSpPr>
        <p:spPr>
          <a:xfrm>
            <a:off x="6855518" y="1963487"/>
            <a:ext cx="5495014" cy="486212"/>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700" i="1">
                      <a:solidFill>
                        <a:srgbClr val="000000"/>
                      </a:solidFill>
                      <a:latin typeface="Cambria Math" panose="02040503050406030204" pitchFamily="18" charset="0"/>
                    </a:rPr>
                    <m:t>Δ</m:t>
                  </m:r>
                  <m:sSub>
                    <m:e>
                      <m:r>
                        <a:rPr xmlns:a="http://schemas.openxmlformats.org/drawingml/2006/main" sz="2700" i="1">
                          <a:solidFill>
                            <a:srgbClr val="000000"/>
                          </a:solidFill>
                          <a:latin typeface="Cambria Math" panose="02040503050406030204" pitchFamily="18" charset="0"/>
                        </a:rPr>
                        <m:t>w</m:t>
                      </m:r>
                    </m:e>
                    <m:sub>
                      <m:r>
                        <a:rPr xmlns:a="http://schemas.openxmlformats.org/drawingml/2006/main" sz="2700" i="1">
                          <a:solidFill>
                            <a:srgbClr val="000000"/>
                          </a:solidFill>
                          <a:latin typeface="Cambria Math" panose="02040503050406030204" pitchFamily="18" charset="0"/>
                        </a:rPr>
                        <m:t>j</m:t>
                      </m:r>
                    </m:sub>
                  </m:sSub>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η</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sSup>
                    <m:e>
                      <m:r>
                        <a:rPr xmlns:a="http://schemas.openxmlformats.org/drawingml/2006/main" sz="2700" i="1">
                          <a:solidFill>
                            <a:srgbClr val="000000"/>
                          </a:solidFill>
                          <a:latin typeface="Cambria Math" panose="02040503050406030204" pitchFamily="18" charset="0"/>
                        </a:rPr>
                        <m:t>1</m:t>
                      </m:r>
                    </m:e>
                    <m:sup>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i</m:t>
                      </m:r>
                      <m:r>
                        <a:rPr xmlns:a="http://schemas.openxmlformats.org/drawingml/2006/main" sz="2700" i="1">
                          <a:solidFill>
                            <a:srgbClr val="000000"/>
                          </a:solidFill>
                          <a:latin typeface="Cambria Math" panose="02040503050406030204" pitchFamily="18" charset="0"/>
                        </a:rPr>
                        <m:t>)</m:t>
                      </m:r>
                    </m:sup>
                  </m:sSup>
                  <m:r>
                    <a:rPr xmlns:a="http://schemas.openxmlformats.org/drawingml/2006/main" sz="2700" i="1">
                      <a:solidFill>
                        <a:srgbClr val="000000"/>
                      </a:solidFill>
                      <a:latin typeface="Cambria Math" panose="02040503050406030204" pitchFamily="18" charset="0"/>
                    </a:rPr>
                    <m:t>-</m:t>
                  </m:r>
                  <m:sSup>
                    <m:e>
                      <m:r>
                        <a:rPr xmlns:a="http://schemas.openxmlformats.org/drawingml/2006/main" sz="2700" i="1">
                          <a:solidFill>
                            <a:srgbClr val="000000"/>
                          </a:solidFill>
                          <a:latin typeface="Cambria Math" panose="02040503050406030204" pitchFamily="18" charset="0"/>
                        </a:rPr>
                        <m:t>1</m:t>
                      </m:r>
                    </m:e>
                    <m:sup>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i</m:t>
                      </m:r>
                      <m:r>
                        <a:rPr xmlns:a="http://schemas.openxmlformats.org/drawingml/2006/main" sz="2700" i="1">
                          <a:solidFill>
                            <a:srgbClr val="000000"/>
                          </a:solidFill>
                          <a:latin typeface="Cambria Math" panose="02040503050406030204" pitchFamily="18" charset="0"/>
                        </a:rPr>
                        <m:t>)</m:t>
                      </m:r>
                    </m:sup>
                  </m:sSup>
                  <m:r>
                    <a:rPr xmlns:a="http://schemas.openxmlformats.org/drawingml/2006/main" sz="2700" i="1">
                      <a:solidFill>
                        <a:srgbClr val="000000"/>
                      </a:solidFill>
                      <a:latin typeface="Cambria Math" panose="02040503050406030204" pitchFamily="18" charset="0"/>
                    </a:rPr>
                    <m:t>)</m:t>
                  </m:r>
                  <m:sSubSup>
                    <m:e>
                      <m:r>
                        <a:rPr xmlns:a="http://schemas.openxmlformats.org/drawingml/2006/main" sz="2700" i="1">
                          <a:solidFill>
                            <a:srgbClr val="000000"/>
                          </a:solidFill>
                          <a:latin typeface="Cambria Math" panose="02040503050406030204" pitchFamily="18" charset="0"/>
                        </a:rPr>
                        <m:t>x</m:t>
                      </m:r>
                    </m:e>
                    <m:sub>
                      <m:r>
                        <a:rPr xmlns:a="http://schemas.openxmlformats.org/drawingml/2006/main" sz="2700" i="1">
                          <a:solidFill>
                            <a:srgbClr val="000000"/>
                          </a:solidFill>
                          <a:latin typeface="Cambria Math" panose="02040503050406030204" pitchFamily="18" charset="0"/>
                        </a:rPr>
                        <m:t>j</m:t>
                      </m:r>
                    </m:sub>
                    <m:sup>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i</m:t>
                      </m:r>
                      <m:r>
                        <a:rPr xmlns:a="http://schemas.openxmlformats.org/drawingml/2006/main" sz="2700" i="1">
                          <a:solidFill>
                            <a:srgbClr val="000000"/>
                          </a:solidFill>
                          <a:latin typeface="Cambria Math" panose="02040503050406030204" pitchFamily="18" charset="0"/>
                        </a:rPr>
                        <m:t>)</m:t>
                      </m:r>
                    </m:sup>
                  </m:sSubSup>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η</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2</m:t>
                  </m:r>
                  <m:r>
                    <a:rPr xmlns:a="http://schemas.openxmlformats.org/drawingml/2006/main" sz="2700" i="1">
                      <a:solidFill>
                        <a:srgbClr val="000000"/>
                      </a:solidFill>
                      <a:latin typeface="Cambria Math" panose="02040503050406030204" pitchFamily="18" charset="0"/>
                    </a:rPr>
                    <m:t>)</m:t>
                  </m:r>
                  <m:sSubSup>
                    <m:e>
                      <m:r>
                        <a:rPr xmlns:a="http://schemas.openxmlformats.org/drawingml/2006/main" sz="2700" i="1">
                          <a:solidFill>
                            <a:srgbClr val="000000"/>
                          </a:solidFill>
                          <a:latin typeface="Cambria Math" panose="02040503050406030204" pitchFamily="18" charset="0"/>
                        </a:rPr>
                        <m:t>x</m:t>
                      </m:r>
                    </m:e>
                    <m:sub>
                      <m:r>
                        <a:rPr xmlns:a="http://schemas.openxmlformats.org/drawingml/2006/main" sz="2700" i="1">
                          <a:solidFill>
                            <a:srgbClr val="000000"/>
                          </a:solidFill>
                          <a:latin typeface="Cambria Math" panose="02040503050406030204" pitchFamily="18" charset="0"/>
                        </a:rPr>
                        <m:t>j</m:t>
                      </m:r>
                    </m:sub>
                    <m:sup>
                      <m:r>
                        <a:rPr xmlns:a="http://schemas.openxmlformats.org/drawingml/2006/main" sz="2700" i="1">
                          <a:solidFill>
                            <a:srgbClr val="000000"/>
                          </a:solidFill>
                          <a:latin typeface="Cambria Math" panose="02040503050406030204" pitchFamily="18" charset="0"/>
                        </a:rPr>
                        <m:t>(</m:t>
                      </m:r>
                      <m:r>
                        <a:rPr xmlns:a="http://schemas.openxmlformats.org/drawingml/2006/main" sz="2700" i="1">
                          <a:solidFill>
                            <a:srgbClr val="000000"/>
                          </a:solidFill>
                          <a:latin typeface="Cambria Math" panose="02040503050406030204" pitchFamily="18" charset="0"/>
                        </a:rPr>
                        <m:t>i</m:t>
                      </m:r>
                      <m:r>
                        <a:rPr xmlns:a="http://schemas.openxmlformats.org/drawingml/2006/main" sz="2700" i="1">
                          <a:solidFill>
                            <a:srgbClr val="000000"/>
                          </a:solidFill>
                          <a:latin typeface="Cambria Math" panose="02040503050406030204" pitchFamily="18" charset="0"/>
                        </a:rPr>
                        <m:t>)</m:t>
                      </m:r>
                    </m:sup>
                  </m:sSubSup>
                </m:oMath>
              </m:oMathPara>
            </a14:m>
            <a:endParaRPr sz="2700"/>
          </a:p>
        </p:txBody>
      </p:sp>
      <p:sp>
        <p:nvSpPr>
          <p:cNvPr id="290" name="it is important to note that all weights in the weight vector are being updated simultaneously for each sample i.e, we don’t recompute the output before all the weights are updated. thus, for a 2-dimensional dataset, the updates would update each weight individually in each epoch:"/>
          <p:cNvSpPr txBox="1"/>
          <p:nvPr/>
        </p:nvSpPr>
        <p:spPr>
          <a:xfrm>
            <a:off x="1036441" y="3198919"/>
            <a:ext cx="10601924" cy="13136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800"/>
              </a:lnSpc>
              <a:defRPr>
                <a:latin typeface="Helvetica Neue"/>
                <a:ea typeface="Helvetica Neue"/>
                <a:cs typeface="Helvetica Neue"/>
                <a:sym typeface="Helvetica Neue"/>
              </a:defRPr>
            </a:lvl1pPr>
          </a:lstStyle>
          <a:p>
            <a:pPr/>
            <a:r>
              <a:t>it is important to note that all weights in the weight vector are being updated simultaneously for each sample i.e, we don’t recompute the output before all the weights are updated. thus, for a 2-dimensional dataset, the updates would update each weight individually in each epoch:</a:t>
            </a:r>
          </a:p>
        </p:txBody>
      </p:sp>
      <p:sp>
        <p:nvSpPr>
          <p:cNvPr id="291" name="NOTE"/>
          <p:cNvSpPr txBox="1"/>
          <p:nvPr/>
        </p:nvSpPr>
        <p:spPr>
          <a:xfrm>
            <a:off x="894973" y="2790889"/>
            <a:ext cx="77317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NOTE</a:t>
            </a:r>
          </a:p>
        </p:txBody>
      </p:sp>
      <p:sp>
        <p:nvSpPr>
          <p:cNvPr id="292" name="Equation"/>
          <p:cNvSpPr txBox="1"/>
          <p:nvPr/>
        </p:nvSpPr>
        <p:spPr>
          <a:xfrm>
            <a:off x="1057371" y="4569066"/>
            <a:ext cx="4479930" cy="40894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500" i="1">
                      <a:solidFill>
                        <a:srgbClr val="000000"/>
                      </a:solidFill>
                      <a:latin typeface="Cambria Math" panose="02040503050406030204" pitchFamily="18" charset="0"/>
                    </a:rPr>
                    <m:t>Δ</m:t>
                  </m:r>
                  <m:sSub>
                    <m:e>
                      <m:r>
                        <a:rPr xmlns:a="http://schemas.openxmlformats.org/drawingml/2006/main" sz="2500" i="1">
                          <a:solidFill>
                            <a:srgbClr val="000000"/>
                          </a:solidFill>
                          <a:latin typeface="Cambria Math" panose="02040503050406030204" pitchFamily="18" charset="0"/>
                        </a:rPr>
                        <m:t>w</m:t>
                      </m:r>
                    </m:e>
                    <m:sub>
                      <m:r>
                        <a:rPr xmlns:a="http://schemas.openxmlformats.org/drawingml/2006/main" sz="2500" i="1">
                          <a:solidFill>
                            <a:srgbClr val="000000"/>
                          </a:solidFill>
                          <a:latin typeface="Cambria Math" panose="02040503050406030204" pitchFamily="18" charset="0"/>
                        </a:rPr>
                        <m:t>1</m:t>
                      </m:r>
                    </m:sub>
                  </m:sSub>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η</m:t>
                  </m:r>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t</m:t>
                  </m:r>
                  <m:r>
                    <a:rPr xmlns:a="http://schemas.openxmlformats.org/drawingml/2006/main" sz="2500" i="1">
                      <a:solidFill>
                        <a:srgbClr val="000000"/>
                      </a:solidFill>
                      <a:latin typeface="Cambria Math" panose="02040503050406030204" pitchFamily="18" charset="0"/>
                    </a:rPr>
                    <m:t>a</m:t>
                  </m:r>
                  <m:r>
                    <a:rPr xmlns:a="http://schemas.openxmlformats.org/drawingml/2006/main" sz="2500" i="1">
                      <a:solidFill>
                        <a:srgbClr val="000000"/>
                      </a:solidFill>
                      <a:latin typeface="Cambria Math" panose="02040503050406030204" pitchFamily="18" charset="0"/>
                    </a:rPr>
                    <m:t>r</m:t>
                  </m:r>
                  <m:r>
                    <a:rPr xmlns:a="http://schemas.openxmlformats.org/drawingml/2006/main" sz="2500" i="1">
                      <a:solidFill>
                        <a:srgbClr val="000000"/>
                      </a:solidFill>
                      <a:latin typeface="Cambria Math" panose="02040503050406030204" pitchFamily="18" charset="0"/>
                    </a:rPr>
                    <m:t>g</m:t>
                  </m:r>
                  <m:r>
                    <a:rPr xmlns:a="http://schemas.openxmlformats.org/drawingml/2006/main" sz="2500" i="1">
                      <a:solidFill>
                        <a:srgbClr val="000000"/>
                      </a:solidFill>
                      <a:latin typeface="Cambria Math" panose="02040503050406030204" pitchFamily="18" charset="0"/>
                    </a:rPr>
                    <m:t>e</m:t>
                  </m:r>
                  <m:sSup>
                    <m:e>
                      <m:r>
                        <a:rPr xmlns:a="http://schemas.openxmlformats.org/drawingml/2006/main" sz="2500" i="1">
                          <a:solidFill>
                            <a:srgbClr val="000000"/>
                          </a:solidFill>
                          <a:latin typeface="Cambria Math" panose="02040503050406030204" pitchFamily="18" charset="0"/>
                        </a:rPr>
                        <m:t>t</m:t>
                      </m:r>
                    </m:e>
                    <m:sup>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i</m:t>
                      </m:r>
                      <m:r>
                        <a:rPr xmlns:a="http://schemas.openxmlformats.org/drawingml/2006/main" sz="2500" i="1">
                          <a:solidFill>
                            <a:srgbClr val="000000"/>
                          </a:solidFill>
                          <a:latin typeface="Cambria Math" panose="02040503050406030204" pitchFamily="18" charset="0"/>
                        </a:rPr>
                        <m:t>)</m:t>
                      </m:r>
                    </m:sup>
                  </m:sSup>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o</m:t>
                  </m:r>
                  <m:r>
                    <a:rPr xmlns:a="http://schemas.openxmlformats.org/drawingml/2006/main" sz="2500" i="1">
                      <a:solidFill>
                        <a:srgbClr val="000000"/>
                      </a:solidFill>
                      <a:latin typeface="Cambria Math" panose="02040503050406030204" pitchFamily="18" charset="0"/>
                    </a:rPr>
                    <m:t>u</m:t>
                  </m:r>
                  <m:r>
                    <a:rPr xmlns:a="http://schemas.openxmlformats.org/drawingml/2006/main" sz="2500" i="1">
                      <a:solidFill>
                        <a:srgbClr val="000000"/>
                      </a:solidFill>
                      <a:latin typeface="Cambria Math" panose="02040503050406030204" pitchFamily="18" charset="0"/>
                    </a:rPr>
                    <m:t>t</m:t>
                  </m:r>
                  <m:r>
                    <a:rPr xmlns:a="http://schemas.openxmlformats.org/drawingml/2006/main" sz="2500" i="1">
                      <a:solidFill>
                        <a:srgbClr val="000000"/>
                      </a:solidFill>
                      <a:latin typeface="Cambria Math" panose="02040503050406030204" pitchFamily="18" charset="0"/>
                    </a:rPr>
                    <m:t>p</m:t>
                  </m:r>
                  <m:r>
                    <a:rPr xmlns:a="http://schemas.openxmlformats.org/drawingml/2006/main" sz="2500" i="1">
                      <a:solidFill>
                        <a:srgbClr val="000000"/>
                      </a:solidFill>
                      <a:latin typeface="Cambria Math" panose="02040503050406030204" pitchFamily="18" charset="0"/>
                    </a:rPr>
                    <m:t>u</m:t>
                  </m:r>
                  <m:sSup>
                    <m:e>
                      <m:r>
                        <a:rPr xmlns:a="http://schemas.openxmlformats.org/drawingml/2006/main" sz="2500" i="1">
                          <a:solidFill>
                            <a:srgbClr val="000000"/>
                          </a:solidFill>
                          <a:latin typeface="Cambria Math" panose="02040503050406030204" pitchFamily="18" charset="0"/>
                        </a:rPr>
                        <m:t>t</m:t>
                      </m:r>
                    </m:e>
                    <m:sup>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i</m:t>
                      </m:r>
                      <m:r>
                        <a:rPr xmlns:a="http://schemas.openxmlformats.org/drawingml/2006/main" sz="2500" i="1">
                          <a:solidFill>
                            <a:srgbClr val="000000"/>
                          </a:solidFill>
                          <a:latin typeface="Cambria Math" panose="02040503050406030204" pitchFamily="18" charset="0"/>
                        </a:rPr>
                        <m:t>)</m:t>
                      </m:r>
                    </m:sup>
                  </m:sSup>
                  <m:r>
                    <a:rPr xmlns:a="http://schemas.openxmlformats.org/drawingml/2006/main" sz="2500" i="1">
                      <a:solidFill>
                        <a:srgbClr val="000000"/>
                      </a:solidFill>
                      <a:latin typeface="Cambria Math" panose="02040503050406030204" pitchFamily="18" charset="0"/>
                    </a:rPr>
                    <m:t>)</m:t>
                  </m:r>
                  <m:sSubSup>
                    <m:e>
                      <m:r>
                        <a:rPr xmlns:a="http://schemas.openxmlformats.org/drawingml/2006/main" sz="2500" i="1">
                          <a:solidFill>
                            <a:srgbClr val="000000"/>
                          </a:solidFill>
                          <a:latin typeface="Cambria Math" panose="02040503050406030204" pitchFamily="18" charset="0"/>
                        </a:rPr>
                        <m:t>x</m:t>
                      </m:r>
                    </m:e>
                    <m:sub>
                      <m:r>
                        <a:rPr xmlns:a="http://schemas.openxmlformats.org/drawingml/2006/main" sz="2500" i="1">
                          <a:solidFill>
                            <a:srgbClr val="000000"/>
                          </a:solidFill>
                          <a:latin typeface="Cambria Math" panose="02040503050406030204" pitchFamily="18" charset="0"/>
                        </a:rPr>
                        <m:t>1</m:t>
                      </m:r>
                    </m:sub>
                    <m:sup>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i</m:t>
                      </m:r>
                      <m:r>
                        <a:rPr xmlns:a="http://schemas.openxmlformats.org/drawingml/2006/main" sz="2500" i="1">
                          <a:solidFill>
                            <a:srgbClr val="000000"/>
                          </a:solidFill>
                          <a:latin typeface="Cambria Math" panose="02040503050406030204" pitchFamily="18" charset="0"/>
                        </a:rPr>
                        <m:t>)</m:t>
                      </m:r>
                    </m:sup>
                  </m:sSubSup>
                </m:oMath>
              </m:oMathPara>
            </a14:m>
            <a:endParaRPr sz="2500"/>
          </a:p>
        </p:txBody>
      </p:sp>
      <p:sp>
        <p:nvSpPr>
          <p:cNvPr id="293" name="Equation"/>
          <p:cNvSpPr txBox="1"/>
          <p:nvPr/>
        </p:nvSpPr>
        <p:spPr>
          <a:xfrm>
            <a:off x="6050496" y="4569066"/>
            <a:ext cx="4479930" cy="40894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500" i="1">
                      <a:solidFill>
                        <a:srgbClr val="000000"/>
                      </a:solidFill>
                      <a:latin typeface="Cambria Math" panose="02040503050406030204" pitchFamily="18" charset="0"/>
                    </a:rPr>
                    <m:t>Δ</m:t>
                  </m:r>
                  <m:sSub>
                    <m:e>
                      <m:r>
                        <a:rPr xmlns:a="http://schemas.openxmlformats.org/drawingml/2006/main" sz="2500" i="1">
                          <a:solidFill>
                            <a:srgbClr val="000000"/>
                          </a:solidFill>
                          <a:latin typeface="Cambria Math" panose="02040503050406030204" pitchFamily="18" charset="0"/>
                        </a:rPr>
                        <m:t>w</m:t>
                      </m:r>
                    </m:e>
                    <m:sub>
                      <m:r>
                        <a:rPr xmlns:a="http://schemas.openxmlformats.org/drawingml/2006/main" sz="2500" i="1">
                          <a:solidFill>
                            <a:srgbClr val="000000"/>
                          </a:solidFill>
                          <a:latin typeface="Cambria Math" panose="02040503050406030204" pitchFamily="18" charset="0"/>
                        </a:rPr>
                        <m:t>2</m:t>
                      </m:r>
                    </m:sub>
                  </m:sSub>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η</m:t>
                  </m:r>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t</m:t>
                  </m:r>
                  <m:r>
                    <a:rPr xmlns:a="http://schemas.openxmlformats.org/drawingml/2006/main" sz="2500" i="1">
                      <a:solidFill>
                        <a:srgbClr val="000000"/>
                      </a:solidFill>
                      <a:latin typeface="Cambria Math" panose="02040503050406030204" pitchFamily="18" charset="0"/>
                    </a:rPr>
                    <m:t>a</m:t>
                  </m:r>
                  <m:r>
                    <a:rPr xmlns:a="http://schemas.openxmlformats.org/drawingml/2006/main" sz="2500" i="1">
                      <a:solidFill>
                        <a:srgbClr val="000000"/>
                      </a:solidFill>
                      <a:latin typeface="Cambria Math" panose="02040503050406030204" pitchFamily="18" charset="0"/>
                    </a:rPr>
                    <m:t>r</m:t>
                  </m:r>
                  <m:r>
                    <a:rPr xmlns:a="http://schemas.openxmlformats.org/drawingml/2006/main" sz="2500" i="1">
                      <a:solidFill>
                        <a:srgbClr val="000000"/>
                      </a:solidFill>
                      <a:latin typeface="Cambria Math" panose="02040503050406030204" pitchFamily="18" charset="0"/>
                    </a:rPr>
                    <m:t>g</m:t>
                  </m:r>
                  <m:r>
                    <a:rPr xmlns:a="http://schemas.openxmlformats.org/drawingml/2006/main" sz="2500" i="1">
                      <a:solidFill>
                        <a:srgbClr val="000000"/>
                      </a:solidFill>
                      <a:latin typeface="Cambria Math" panose="02040503050406030204" pitchFamily="18" charset="0"/>
                    </a:rPr>
                    <m:t>e</m:t>
                  </m:r>
                  <m:sSup>
                    <m:e>
                      <m:r>
                        <a:rPr xmlns:a="http://schemas.openxmlformats.org/drawingml/2006/main" sz="2500" i="1">
                          <a:solidFill>
                            <a:srgbClr val="000000"/>
                          </a:solidFill>
                          <a:latin typeface="Cambria Math" panose="02040503050406030204" pitchFamily="18" charset="0"/>
                        </a:rPr>
                        <m:t>t</m:t>
                      </m:r>
                    </m:e>
                    <m:sup>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i</m:t>
                      </m:r>
                      <m:r>
                        <a:rPr xmlns:a="http://schemas.openxmlformats.org/drawingml/2006/main" sz="2500" i="1">
                          <a:solidFill>
                            <a:srgbClr val="000000"/>
                          </a:solidFill>
                          <a:latin typeface="Cambria Math" panose="02040503050406030204" pitchFamily="18" charset="0"/>
                        </a:rPr>
                        <m:t>)</m:t>
                      </m:r>
                    </m:sup>
                  </m:sSup>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o</m:t>
                  </m:r>
                  <m:r>
                    <a:rPr xmlns:a="http://schemas.openxmlformats.org/drawingml/2006/main" sz="2500" i="1">
                      <a:solidFill>
                        <a:srgbClr val="000000"/>
                      </a:solidFill>
                      <a:latin typeface="Cambria Math" panose="02040503050406030204" pitchFamily="18" charset="0"/>
                    </a:rPr>
                    <m:t>u</m:t>
                  </m:r>
                  <m:r>
                    <a:rPr xmlns:a="http://schemas.openxmlformats.org/drawingml/2006/main" sz="2500" i="1">
                      <a:solidFill>
                        <a:srgbClr val="000000"/>
                      </a:solidFill>
                      <a:latin typeface="Cambria Math" panose="02040503050406030204" pitchFamily="18" charset="0"/>
                    </a:rPr>
                    <m:t>t</m:t>
                  </m:r>
                  <m:r>
                    <a:rPr xmlns:a="http://schemas.openxmlformats.org/drawingml/2006/main" sz="2500" i="1">
                      <a:solidFill>
                        <a:srgbClr val="000000"/>
                      </a:solidFill>
                      <a:latin typeface="Cambria Math" panose="02040503050406030204" pitchFamily="18" charset="0"/>
                    </a:rPr>
                    <m:t>p</m:t>
                  </m:r>
                  <m:r>
                    <a:rPr xmlns:a="http://schemas.openxmlformats.org/drawingml/2006/main" sz="2500" i="1">
                      <a:solidFill>
                        <a:srgbClr val="000000"/>
                      </a:solidFill>
                      <a:latin typeface="Cambria Math" panose="02040503050406030204" pitchFamily="18" charset="0"/>
                    </a:rPr>
                    <m:t>u</m:t>
                  </m:r>
                  <m:sSup>
                    <m:e>
                      <m:r>
                        <a:rPr xmlns:a="http://schemas.openxmlformats.org/drawingml/2006/main" sz="2500" i="1">
                          <a:solidFill>
                            <a:srgbClr val="000000"/>
                          </a:solidFill>
                          <a:latin typeface="Cambria Math" panose="02040503050406030204" pitchFamily="18" charset="0"/>
                        </a:rPr>
                        <m:t>t</m:t>
                      </m:r>
                    </m:e>
                    <m:sup>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i</m:t>
                      </m:r>
                      <m:r>
                        <a:rPr xmlns:a="http://schemas.openxmlformats.org/drawingml/2006/main" sz="2500" i="1">
                          <a:solidFill>
                            <a:srgbClr val="000000"/>
                          </a:solidFill>
                          <a:latin typeface="Cambria Math" panose="02040503050406030204" pitchFamily="18" charset="0"/>
                        </a:rPr>
                        <m:t>)</m:t>
                      </m:r>
                    </m:sup>
                  </m:sSup>
                  <m:r>
                    <a:rPr xmlns:a="http://schemas.openxmlformats.org/drawingml/2006/main" sz="2500" i="1">
                      <a:solidFill>
                        <a:srgbClr val="000000"/>
                      </a:solidFill>
                      <a:latin typeface="Cambria Math" panose="02040503050406030204" pitchFamily="18" charset="0"/>
                    </a:rPr>
                    <m:t>)</m:t>
                  </m:r>
                  <m:sSubSup>
                    <m:e>
                      <m:r>
                        <a:rPr xmlns:a="http://schemas.openxmlformats.org/drawingml/2006/main" sz="2500" i="1">
                          <a:solidFill>
                            <a:srgbClr val="000000"/>
                          </a:solidFill>
                          <a:latin typeface="Cambria Math" panose="02040503050406030204" pitchFamily="18" charset="0"/>
                        </a:rPr>
                        <m:t>x</m:t>
                      </m:r>
                    </m:e>
                    <m:sub>
                      <m:r>
                        <a:rPr xmlns:a="http://schemas.openxmlformats.org/drawingml/2006/main" sz="2500" i="1">
                          <a:solidFill>
                            <a:srgbClr val="000000"/>
                          </a:solidFill>
                          <a:latin typeface="Cambria Math" panose="02040503050406030204" pitchFamily="18" charset="0"/>
                        </a:rPr>
                        <m:t>2</m:t>
                      </m:r>
                    </m:sub>
                    <m:sup>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i</m:t>
                      </m:r>
                      <m:r>
                        <a:rPr xmlns:a="http://schemas.openxmlformats.org/drawingml/2006/main" sz="2500" i="1">
                          <a:solidFill>
                            <a:srgbClr val="000000"/>
                          </a:solidFill>
                          <a:latin typeface="Cambria Math" panose="02040503050406030204" pitchFamily="18" charset="0"/>
                        </a:rPr>
                        <m:t>)</m:t>
                      </m:r>
                    </m:sup>
                  </m:sSubSup>
                </m:oMath>
              </m:oMathPara>
            </a14:m>
            <a:endParaRPr sz="2500"/>
          </a:p>
        </p:txBody>
      </p:sp>
      <p:sp>
        <p:nvSpPr>
          <p:cNvPr id="294" name="Example for Intuition:-"/>
          <p:cNvSpPr txBox="1"/>
          <p:nvPr/>
        </p:nvSpPr>
        <p:spPr>
          <a:xfrm>
            <a:off x="787487" y="5342437"/>
            <a:ext cx="2803399" cy="4117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3200"/>
              </a:spcBef>
              <a:defRPr b="1">
                <a:latin typeface="Helvetica Neue"/>
                <a:ea typeface="Helvetica Neue"/>
                <a:cs typeface="Helvetica Neue"/>
                <a:sym typeface="Helvetica Neue"/>
              </a:defRPr>
            </a:lvl1pPr>
          </a:lstStyle>
          <a:p>
            <a:pPr/>
            <a:r>
              <a:t>Example for Intuition:-</a:t>
            </a:r>
          </a:p>
        </p:txBody>
      </p:sp>
      <p:sp>
        <p:nvSpPr>
          <p:cNvPr id="295" name="Let us assume that   = 0.5 is misclassified as -1, which means, the net input DID NOT cross the threshold. We would increase the corresponding weight by a positive factor, so that the next time around the net output is more likely to be above the threshold of the unit step function and be classified correctly as 1…"/>
          <p:cNvSpPr txBox="1"/>
          <p:nvPr/>
        </p:nvSpPr>
        <p:spPr>
          <a:xfrm>
            <a:off x="984569" y="5874697"/>
            <a:ext cx="11755651" cy="364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r>
              <a:t>Let us assume that </a:t>
            </a:r>
            <a14:m>
              <m:oMath>
                <m:sSubSup>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j</m:t>
                    </m:r>
                  </m:sub>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bSup>
              </m:oMath>
            </a14:m>
            <a:r>
              <a:t> = 0.5 is misclassified as -1, which means, the net input DID NOT cross the threshold. We would increase the corresponding weight by a positive factor, so that the next time around the net output is more likely to be above the threshold of the unit step function and be classified correctly as 1</a:t>
            </a:r>
          </a:p>
          <a:p>
            <a:pPr algn="l"/>
          </a:p>
          <a:p>
            <a:pPr algn="l"/>
          </a:p>
          <a:p>
            <a:pPr algn="l"/>
          </a:p>
          <a:p>
            <a:pPr algn="l">
              <a:defRPr>
                <a:latin typeface="Helvetica Neue"/>
                <a:ea typeface="Helvetica Neue"/>
                <a:cs typeface="Helvetica Neue"/>
                <a:sym typeface="Helvetica Neue"/>
              </a:defRPr>
            </a:pPr>
            <a:r>
              <a:t>Also, the weight is proportional to the value of </a:t>
            </a:r>
            <a14:m>
              <m:oMath>
                <m:sSubSup>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j</m:t>
                    </m:r>
                  </m:sub>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bSup>
              </m:oMath>
            </a14:m>
            <a:r>
              <a:t>, I.e bigger the misclassification, bigger the correction. For eg if </a:t>
            </a:r>
            <a14:m>
              <m:oMath>
                <m:sSubSup>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j</m:t>
                    </m:r>
                  </m:sub>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bSup>
              </m:oMath>
            </a14:m>
            <a:r>
              <a:t> were = 2 that was incorrectly classified as -1, the decision boundary will be pushed even further.</a:t>
            </a:r>
          </a:p>
        </p:txBody>
      </p:sp>
      <p:sp>
        <p:nvSpPr>
          <p:cNvPr id="296" name="Equation"/>
          <p:cNvSpPr txBox="1"/>
          <p:nvPr/>
        </p:nvSpPr>
        <p:spPr>
          <a:xfrm>
            <a:off x="4316584" y="7626023"/>
            <a:ext cx="5816228" cy="413645"/>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Δ</m:t>
                  </m:r>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j</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2</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0.5</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1</m:t>
                  </m:r>
                </m:oMath>
              </m:oMathPara>
            </a14:m>
            <a:endParaRPr sz="3000"/>
          </a:p>
        </p:txBody>
      </p:sp>
      <p:sp>
        <p:nvSpPr>
          <p:cNvPr id="297" name="Equation"/>
          <p:cNvSpPr txBox="1"/>
          <p:nvPr/>
        </p:nvSpPr>
        <p:spPr>
          <a:xfrm>
            <a:off x="4326077" y="9197523"/>
            <a:ext cx="4571517" cy="35453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2600" i="1">
                      <a:solidFill>
                        <a:srgbClr val="000000"/>
                      </a:solidFill>
                      <a:latin typeface="Cambria Math" panose="02040503050406030204" pitchFamily="18" charset="0"/>
                    </a:rPr>
                    <m:t>Δ</m:t>
                  </m:r>
                  <m:sSub>
                    <m:e>
                      <m:r>
                        <a:rPr xmlns:a="http://schemas.openxmlformats.org/drawingml/2006/main" sz="2600" i="1">
                          <a:solidFill>
                            <a:srgbClr val="000000"/>
                          </a:solidFill>
                          <a:latin typeface="Cambria Math" panose="02040503050406030204" pitchFamily="18" charset="0"/>
                        </a:rPr>
                        <m:t>w</m:t>
                      </m:r>
                    </m:e>
                    <m:sub>
                      <m:r>
                        <a:rPr xmlns:a="http://schemas.openxmlformats.org/drawingml/2006/main" sz="2600" i="1">
                          <a:solidFill>
                            <a:srgbClr val="000000"/>
                          </a:solidFill>
                          <a:latin typeface="Cambria Math" panose="02040503050406030204" pitchFamily="18" charset="0"/>
                        </a:rPr>
                        <m:t>j</m:t>
                      </m:r>
                    </m:sub>
                  </m:sSub>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1</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1</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2</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2</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2</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4</m:t>
                  </m:r>
                </m:oMath>
              </m:oMathPara>
            </a14:m>
            <a:endParaRPr sz="2600"/>
          </a:p>
        </p:txBody>
      </p:sp>
      <p:sp>
        <p:nvSpPr>
          <p:cNvPr id="298" name="Oval"/>
          <p:cNvSpPr/>
          <p:nvPr/>
        </p:nvSpPr>
        <p:spPr>
          <a:xfrm>
            <a:off x="3605147" y="7497841"/>
            <a:ext cx="431482" cy="400014"/>
          </a:xfrm>
          <a:prstGeom prst="ellipse">
            <a:avLst/>
          </a:prstGeom>
          <a:solidFill>
            <a:srgbClr val="4982FF"/>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299" name="Oval"/>
          <p:cNvSpPr/>
          <p:nvPr/>
        </p:nvSpPr>
        <p:spPr>
          <a:xfrm>
            <a:off x="6501093" y="823968"/>
            <a:ext cx="431482" cy="400015"/>
          </a:xfrm>
          <a:prstGeom prst="ellipse">
            <a:avLst/>
          </a:prstGeom>
          <a:solidFill>
            <a:schemeClr val="accent6"/>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ppn_sk.png" descr="ppn_sk.png"/>
          <p:cNvPicPr>
            <a:picLocks noChangeAspect="1"/>
          </p:cNvPicPr>
          <p:nvPr/>
        </p:nvPicPr>
        <p:blipFill>
          <a:blip r:embed="rId2">
            <a:extLst/>
          </a:blip>
          <a:stretch>
            <a:fillRect/>
          </a:stretch>
        </p:blipFill>
        <p:spPr>
          <a:xfrm>
            <a:off x="1135018" y="2462646"/>
            <a:ext cx="11582401" cy="5372101"/>
          </a:xfrm>
          <a:prstGeom prst="rect">
            <a:avLst/>
          </a:prstGeom>
          <a:ln w="12700">
            <a:miter lim="400000"/>
          </a:ln>
        </p:spPr>
      </p:pic>
      <p:sp>
        <p:nvSpPr>
          <p:cNvPr id="302" name="Python Code to train a perceptron model imported form sci-kit learn library"/>
          <p:cNvSpPr txBox="1"/>
          <p:nvPr/>
        </p:nvSpPr>
        <p:spPr>
          <a:xfrm>
            <a:off x="3053341" y="329416"/>
            <a:ext cx="7745754" cy="17775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700">
                <a:solidFill>
                  <a:srgbClr val="424242"/>
                </a:solidFill>
                <a:latin typeface="Helvetica Neue"/>
                <a:ea typeface="Helvetica Neue"/>
                <a:cs typeface="Helvetica Neue"/>
                <a:sym typeface="Helvetica Neue"/>
              </a:defRPr>
            </a:pPr>
            <a:r>
              <a:t>Python Code to train a perceptron model </a:t>
            </a:r>
            <a:r>
              <a:rPr b="1" i="1"/>
              <a:t>imported</a:t>
            </a:r>
            <a:r>
              <a:t> form sci-kit learn library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What we need:-…"/>
          <p:cNvSpPr txBox="1"/>
          <p:nvPr/>
        </p:nvSpPr>
        <p:spPr>
          <a:xfrm>
            <a:off x="1574140" y="289041"/>
            <a:ext cx="9048353" cy="82084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b="1" sz="2400">
                <a:solidFill>
                  <a:srgbClr val="212121"/>
                </a:solidFill>
                <a:latin typeface="Helvetica Neue"/>
                <a:ea typeface="Helvetica Neue"/>
                <a:cs typeface="Helvetica Neue"/>
                <a:sym typeface="Helvetica Neue"/>
              </a:defRPr>
            </a:pPr>
            <a:r>
              <a:t>What we need:-</a:t>
            </a:r>
          </a:p>
          <a:p>
            <a:pPr algn="l">
              <a:spcBef>
                <a:spcPts val="3200"/>
              </a:spcBef>
              <a:defRPr sz="2400">
                <a:solidFill>
                  <a:srgbClr val="212121"/>
                </a:solidFill>
                <a:latin typeface="Helvetica Neue"/>
                <a:ea typeface="Helvetica Neue"/>
                <a:cs typeface="Helvetica Neue"/>
                <a:sym typeface="Helvetica Neue"/>
              </a:defRPr>
            </a:pPr>
            <a:r>
              <a:t>Look at the sci-kit api , we need to initialize a Perceptron class instance with some given parameters</a:t>
            </a:r>
          </a:p>
          <a:p>
            <a:pPr lvl="1" marL="992187" indent="-357187" algn="l">
              <a:spcBef>
                <a:spcPts val="3200"/>
              </a:spcBef>
              <a:buSzPct val="100000"/>
              <a:buAutoNum type="arabicPeriod" startAt="1"/>
              <a:defRPr sz="2400">
                <a:solidFill>
                  <a:srgbClr val="212121"/>
                </a:solidFill>
                <a:latin typeface="Helvetica Neue"/>
                <a:ea typeface="Helvetica Neue"/>
                <a:cs typeface="Helvetica Neue"/>
                <a:sym typeface="Helvetica Neue"/>
              </a:defRPr>
            </a:pPr>
            <a:r>
              <a:t>The learning rate ( eta (</a:t>
            </a:r>
            <a14:m>
              <m:oMath>
                <m:r>
                  <a:rPr xmlns:a="http://schemas.openxmlformats.org/drawingml/2006/main" sz="3200" i="1">
                    <a:solidFill>
                      <a:srgbClr val="212121"/>
                    </a:solidFill>
                    <a:latin typeface="Cambria Math" panose="02040503050406030204" pitchFamily="18" charset="0"/>
                  </a:rPr>
                  <m:t>η</m:t>
                </m:r>
              </m:oMath>
            </a14:m>
            <a:r>
              <a:t>) ).</a:t>
            </a:r>
          </a:p>
          <a:p>
            <a:pPr lvl="1" marL="992187" indent="-357187" algn="l">
              <a:spcBef>
                <a:spcPts val="3200"/>
              </a:spcBef>
              <a:buSzPct val="100000"/>
              <a:buAutoNum type="arabicPeriod" startAt="1"/>
              <a:defRPr sz="2400">
                <a:solidFill>
                  <a:srgbClr val="212121"/>
                </a:solidFill>
                <a:latin typeface="Helvetica Neue"/>
                <a:ea typeface="Helvetica Neue"/>
                <a:cs typeface="Helvetica Neue"/>
                <a:sym typeface="Helvetica Neue"/>
              </a:defRPr>
            </a:pPr>
            <a:r>
              <a:t>The number of iterations after which to stop.</a:t>
            </a:r>
          </a:p>
          <a:p>
            <a:pPr lvl="1" marL="992187" indent="-357187" algn="l">
              <a:spcBef>
                <a:spcPts val="3200"/>
              </a:spcBef>
              <a:buSzPct val="100000"/>
              <a:buAutoNum type="arabicPeriod" startAt="1"/>
              <a:defRPr sz="2400">
                <a:solidFill>
                  <a:srgbClr val="212121"/>
                </a:solidFill>
                <a:latin typeface="Helvetica Neue"/>
                <a:ea typeface="Helvetica Neue"/>
                <a:cs typeface="Helvetica Neue"/>
                <a:sym typeface="Helvetica Neue"/>
              </a:defRPr>
            </a:pPr>
            <a:r>
              <a:t>A random state as a seed to the random number generator for weights, for consistent reproducibility.</a:t>
            </a:r>
          </a:p>
          <a:p>
            <a:pPr algn="l">
              <a:spcBef>
                <a:spcPts val="3200"/>
              </a:spcBef>
              <a:defRPr b="1" sz="2400">
                <a:solidFill>
                  <a:srgbClr val="212121"/>
                </a:solidFill>
                <a:latin typeface="Helvetica Neue"/>
                <a:ea typeface="Helvetica Neue"/>
                <a:cs typeface="Helvetica Neue"/>
                <a:sym typeface="Helvetica Neue"/>
              </a:defRPr>
            </a:pPr>
            <a:r>
              <a:t>That instance must contain:-</a:t>
            </a:r>
          </a:p>
          <a:p>
            <a:pPr lvl="1" marL="694531" indent="-250031" algn="l">
              <a:spcBef>
                <a:spcPts val="3200"/>
              </a:spcBef>
              <a:buSzPct val="145000"/>
              <a:buChar char="•"/>
              <a:defRPr sz="2400">
                <a:solidFill>
                  <a:srgbClr val="212121"/>
                </a:solidFill>
                <a:latin typeface="Helvetica Neue"/>
                <a:ea typeface="Helvetica Neue"/>
                <a:cs typeface="Helvetica Neue"/>
                <a:sym typeface="Helvetica Neue"/>
              </a:defRPr>
            </a:pPr>
            <a:r>
              <a:t>A </a:t>
            </a:r>
            <a:r>
              <a:rPr b="1"/>
              <a:t>Fit</a:t>
            </a:r>
            <a:r>
              <a:t> method :- which fits the model on training data.</a:t>
            </a:r>
          </a:p>
          <a:p>
            <a:pPr lvl="1" marL="694531" indent="-250031" algn="l">
              <a:spcBef>
                <a:spcPts val="3200"/>
              </a:spcBef>
              <a:buSzPct val="145000"/>
              <a:buChar char="•"/>
              <a:defRPr sz="2400">
                <a:solidFill>
                  <a:srgbClr val="212121"/>
                </a:solidFill>
                <a:latin typeface="Helvetica Neue"/>
                <a:ea typeface="Helvetica Neue"/>
                <a:cs typeface="Helvetica Neue"/>
                <a:sym typeface="Helvetica Neue"/>
              </a:defRPr>
            </a:pPr>
            <a:r>
              <a:t>A </a:t>
            </a:r>
            <a:r>
              <a:rPr b="1"/>
              <a:t>Predict</a:t>
            </a:r>
            <a:r>
              <a:t> method :- which predicts the classification of new data.</a:t>
            </a:r>
          </a:p>
          <a:p>
            <a:pPr lvl="1" marL="694531" indent="-250031" algn="l">
              <a:spcBef>
                <a:spcPts val="3200"/>
              </a:spcBef>
              <a:buSzPct val="145000"/>
              <a:buChar char="•"/>
              <a:defRPr sz="2400">
                <a:solidFill>
                  <a:srgbClr val="212121"/>
                </a:solidFill>
                <a:latin typeface="Helvetica Neue"/>
                <a:ea typeface="Helvetica Neue"/>
                <a:cs typeface="Helvetica Neue"/>
                <a:sym typeface="Helvetica Neue"/>
              </a:defRPr>
            </a:pPr>
            <a:r>
              <a:t>Some sort of metric to </a:t>
            </a:r>
            <a:r>
              <a:rPr b="1"/>
              <a:t>calculate efficiency / Accuracy</a:t>
            </a:r>
            <a:r>
              <a:t> of model.</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Writing your own Perceptron Classifier in Python"/>
          <p:cNvSpPr txBox="1"/>
          <p:nvPr>
            <p:ph type="title"/>
          </p:nvPr>
        </p:nvSpPr>
        <p:spPr>
          <a:xfrm>
            <a:off x="1267328" y="254000"/>
            <a:ext cx="11099801" cy="1454942"/>
          </a:xfrm>
          <a:prstGeom prst="rect">
            <a:avLst/>
          </a:prstGeom>
        </p:spPr>
        <p:txBody>
          <a:bodyPr/>
          <a:lstStyle>
            <a:lvl1pPr defTabSz="352043">
              <a:lnSpc>
                <a:spcPts val="5700"/>
              </a:lnSpc>
              <a:spcBef>
                <a:spcPts val="1000"/>
              </a:spcBef>
              <a:defRPr b="1" sz="3696">
                <a:latin typeface="Helvetica Neue"/>
                <a:ea typeface="Helvetica Neue"/>
                <a:cs typeface="Helvetica Neue"/>
                <a:sym typeface="Helvetica Neue"/>
              </a:defRPr>
            </a:lvl1pPr>
          </a:lstStyle>
          <a:p>
            <a:pPr/>
            <a:r>
              <a:t>Writing your own Perceptron Classifier in Python</a:t>
            </a:r>
          </a:p>
        </p:txBody>
      </p:sp>
      <p:pic>
        <p:nvPicPr>
          <p:cNvPr id="307" name="ppn_init.png" descr="ppn_init.png"/>
          <p:cNvPicPr>
            <a:picLocks noChangeAspect="1"/>
          </p:cNvPicPr>
          <p:nvPr/>
        </p:nvPicPr>
        <p:blipFill>
          <a:blip r:embed="rId2">
            <a:extLst/>
          </a:blip>
          <a:stretch>
            <a:fillRect/>
          </a:stretch>
        </p:blipFill>
        <p:spPr>
          <a:xfrm>
            <a:off x="1261768" y="2725086"/>
            <a:ext cx="10802689" cy="6030628"/>
          </a:xfrm>
          <a:prstGeom prst="rect">
            <a:avLst/>
          </a:prstGeom>
          <a:ln w="12700">
            <a:miter lim="400000"/>
          </a:ln>
        </p:spPr>
      </p:pic>
      <p:sp>
        <p:nvSpPr>
          <p:cNvPr id="308" name="The init method"/>
          <p:cNvSpPr txBox="1"/>
          <p:nvPr/>
        </p:nvSpPr>
        <p:spPr>
          <a:xfrm>
            <a:off x="4969300" y="1665519"/>
            <a:ext cx="338762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init method</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ppn_net_input.png" descr="ppn_net_input.png"/>
          <p:cNvPicPr>
            <a:picLocks noChangeAspect="1"/>
          </p:cNvPicPr>
          <p:nvPr/>
        </p:nvPicPr>
        <p:blipFill>
          <a:blip r:embed="rId2">
            <a:extLst/>
          </a:blip>
          <a:stretch>
            <a:fillRect/>
          </a:stretch>
        </p:blipFill>
        <p:spPr>
          <a:xfrm>
            <a:off x="1584828" y="2401305"/>
            <a:ext cx="10464801" cy="1422401"/>
          </a:xfrm>
          <a:prstGeom prst="rect">
            <a:avLst/>
          </a:prstGeom>
          <a:ln w="12700">
            <a:miter lim="400000"/>
          </a:ln>
        </p:spPr>
      </p:pic>
      <p:sp>
        <p:nvSpPr>
          <p:cNvPr id="311" name="The net_input method"/>
          <p:cNvSpPr txBox="1"/>
          <p:nvPr/>
        </p:nvSpPr>
        <p:spPr>
          <a:xfrm>
            <a:off x="4457333" y="978622"/>
            <a:ext cx="4719790" cy="647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net_input method</a:t>
            </a:r>
          </a:p>
        </p:txBody>
      </p:sp>
      <p:sp>
        <p:nvSpPr>
          <p:cNvPr id="312" name="The predict method"/>
          <p:cNvSpPr txBox="1"/>
          <p:nvPr/>
        </p:nvSpPr>
        <p:spPr>
          <a:xfrm>
            <a:off x="4386383" y="4756559"/>
            <a:ext cx="423203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predict method</a:t>
            </a:r>
          </a:p>
        </p:txBody>
      </p:sp>
      <p:pic>
        <p:nvPicPr>
          <p:cNvPr id="313" name="ppn_predict.png" descr="ppn_predict.png"/>
          <p:cNvPicPr>
            <a:picLocks noChangeAspect="1"/>
          </p:cNvPicPr>
          <p:nvPr/>
        </p:nvPicPr>
        <p:blipFill>
          <a:blip r:embed="rId3">
            <a:extLst/>
          </a:blip>
          <a:stretch>
            <a:fillRect/>
          </a:stretch>
        </p:blipFill>
        <p:spPr>
          <a:xfrm>
            <a:off x="1584828" y="6136311"/>
            <a:ext cx="10464801" cy="142240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ppn_fit.png" descr="ppn_fit.png"/>
          <p:cNvPicPr>
            <a:picLocks noChangeAspect="1"/>
          </p:cNvPicPr>
          <p:nvPr/>
        </p:nvPicPr>
        <p:blipFill>
          <a:blip r:embed="rId2">
            <a:extLst/>
          </a:blip>
          <a:stretch>
            <a:fillRect/>
          </a:stretch>
        </p:blipFill>
        <p:spPr>
          <a:xfrm>
            <a:off x="1593645" y="1742429"/>
            <a:ext cx="10708841" cy="7290849"/>
          </a:xfrm>
          <a:prstGeom prst="rect">
            <a:avLst/>
          </a:prstGeom>
          <a:ln w="12700">
            <a:miter lim="400000"/>
          </a:ln>
        </p:spPr>
      </p:pic>
      <p:sp>
        <p:nvSpPr>
          <p:cNvPr id="316" name="The fit method"/>
          <p:cNvSpPr txBox="1"/>
          <p:nvPr/>
        </p:nvSpPr>
        <p:spPr>
          <a:xfrm>
            <a:off x="5245480" y="635173"/>
            <a:ext cx="316113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fit method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he premise…"/>
          <p:cNvSpPr txBox="1"/>
          <p:nvPr>
            <p:ph type="title"/>
          </p:nvPr>
        </p:nvSpPr>
        <p:spPr>
          <a:xfrm>
            <a:off x="1270000" y="2955804"/>
            <a:ext cx="10464800" cy="3302001"/>
          </a:xfrm>
          <a:prstGeom prst="rect">
            <a:avLst/>
          </a:prstGeom>
        </p:spPr>
        <p:txBody>
          <a:bodyPr/>
          <a:lstStyle/>
          <a:p>
            <a:pPr/>
            <a:r>
              <a:t>The premise </a:t>
            </a:r>
          </a:p>
          <a:p>
            <a:pPr/>
            <a:r>
              <a:t>The WHY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raining and plotting the Perceptron"/>
          <p:cNvSpPr txBox="1"/>
          <p:nvPr/>
        </p:nvSpPr>
        <p:spPr>
          <a:xfrm>
            <a:off x="3012985" y="635173"/>
            <a:ext cx="762612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Training and plotting the Perceptron</a:t>
            </a:r>
          </a:p>
        </p:txBody>
      </p:sp>
      <p:pic>
        <p:nvPicPr>
          <p:cNvPr id="319" name="train_ppn.png" descr="train_ppn.png"/>
          <p:cNvPicPr>
            <a:picLocks noChangeAspect="1"/>
          </p:cNvPicPr>
          <p:nvPr/>
        </p:nvPicPr>
        <p:blipFill>
          <a:blip r:embed="rId2">
            <a:extLst/>
          </a:blip>
          <a:stretch>
            <a:fillRect/>
          </a:stretch>
        </p:blipFill>
        <p:spPr>
          <a:xfrm>
            <a:off x="1248349" y="5257888"/>
            <a:ext cx="11527464" cy="3266115"/>
          </a:xfrm>
          <a:prstGeom prst="rect">
            <a:avLst/>
          </a:prstGeom>
          <a:ln w="12700">
            <a:miter lim="400000"/>
          </a:ln>
        </p:spPr>
      </p:pic>
      <p:pic>
        <p:nvPicPr>
          <p:cNvPr id="320" name="train_ppn_imports.png" descr="train_ppn_imports.png"/>
          <p:cNvPicPr>
            <a:picLocks noChangeAspect="1"/>
          </p:cNvPicPr>
          <p:nvPr/>
        </p:nvPicPr>
        <p:blipFill>
          <a:blip r:embed="rId3">
            <a:extLst/>
          </a:blip>
          <a:stretch>
            <a:fillRect/>
          </a:stretch>
        </p:blipFill>
        <p:spPr>
          <a:xfrm>
            <a:off x="1297080" y="2001712"/>
            <a:ext cx="11430001" cy="27940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2" name="data_set_plot.png" descr="data_set_plot.png"/>
          <p:cNvPicPr>
            <a:picLocks noChangeAspect="1"/>
          </p:cNvPicPr>
          <p:nvPr/>
        </p:nvPicPr>
        <p:blipFill>
          <a:blip r:embed="rId2">
            <a:extLst/>
          </a:blip>
          <a:stretch>
            <a:fillRect/>
          </a:stretch>
        </p:blipFill>
        <p:spPr>
          <a:xfrm>
            <a:off x="1635845" y="427624"/>
            <a:ext cx="10699646" cy="9333734"/>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How the scikit-learn Model performed"/>
          <p:cNvSpPr txBox="1"/>
          <p:nvPr/>
        </p:nvSpPr>
        <p:spPr>
          <a:xfrm>
            <a:off x="2588249" y="300540"/>
            <a:ext cx="8068298"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the scikit-learn Model performed</a:t>
            </a:r>
          </a:p>
        </p:txBody>
      </p:sp>
      <p:pic>
        <p:nvPicPr>
          <p:cNvPr id="325" name="Percep_official.png" descr="Percep_official.png"/>
          <p:cNvPicPr>
            <a:picLocks noChangeAspect="1"/>
          </p:cNvPicPr>
          <p:nvPr/>
        </p:nvPicPr>
        <p:blipFill>
          <a:blip r:embed="rId2">
            <a:extLst/>
          </a:blip>
          <a:stretch>
            <a:fillRect/>
          </a:stretch>
        </p:blipFill>
        <p:spPr>
          <a:xfrm>
            <a:off x="1420436" y="744615"/>
            <a:ext cx="10403924" cy="9532319"/>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How our handmade model performed"/>
          <p:cNvSpPr txBox="1"/>
          <p:nvPr/>
        </p:nvSpPr>
        <p:spPr>
          <a:xfrm>
            <a:off x="2613624" y="300540"/>
            <a:ext cx="801754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our handmade model performed</a:t>
            </a:r>
          </a:p>
        </p:txBody>
      </p:sp>
      <p:pic>
        <p:nvPicPr>
          <p:cNvPr id="328" name="Percep_bound.png" descr="Percep_bound.png"/>
          <p:cNvPicPr>
            <a:picLocks noChangeAspect="1"/>
          </p:cNvPicPr>
          <p:nvPr/>
        </p:nvPicPr>
        <p:blipFill>
          <a:blip r:embed="rId2">
            <a:extLst/>
          </a:blip>
          <a:stretch>
            <a:fillRect/>
          </a:stretch>
        </p:blipFill>
        <p:spPr>
          <a:xfrm>
            <a:off x="1421608" y="760103"/>
            <a:ext cx="10401580" cy="953017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ppn_plot.png" descr="ppn_plot.png"/>
          <p:cNvPicPr>
            <a:picLocks noChangeAspect="1"/>
          </p:cNvPicPr>
          <p:nvPr/>
        </p:nvPicPr>
        <p:blipFill>
          <a:blip r:embed="rId2">
            <a:extLst/>
          </a:blip>
          <a:stretch>
            <a:fillRect/>
          </a:stretch>
        </p:blipFill>
        <p:spPr>
          <a:xfrm>
            <a:off x="1996288" y="2251355"/>
            <a:ext cx="9012224" cy="7861728"/>
          </a:xfrm>
          <a:prstGeom prst="rect">
            <a:avLst/>
          </a:prstGeom>
          <a:ln w="12700">
            <a:miter lim="400000"/>
          </a:ln>
        </p:spPr>
      </p:pic>
      <p:pic>
        <p:nvPicPr>
          <p:cNvPr id="331" name="train_ppn_shell.png" descr="train_ppn_shell.png"/>
          <p:cNvPicPr>
            <a:picLocks noChangeAspect="1"/>
          </p:cNvPicPr>
          <p:nvPr/>
        </p:nvPicPr>
        <p:blipFill>
          <a:blip r:embed="rId3">
            <a:extLst/>
          </a:blip>
          <a:stretch>
            <a:fillRect/>
          </a:stretch>
        </p:blipFill>
        <p:spPr>
          <a:xfrm>
            <a:off x="1629907" y="439723"/>
            <a:ext cx="10315208" cy="187966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Drawbacks"/>
          <p:cNvSpPr txBox="1"/>
          <p:nvPr>
            <p:ph type="title"/>
          </p:nvPr>
        </p:nvSpPr>
        <p:spPr>
          <a:xfrm>
            <a:off x="952500" y="89002"/>
            <a:ext cx="11099800" cy="606466"/>
          </a:xfrm>
          <a:prstGeom prst="rect">
            <a:avLst/>
          </a:prstGeom>
        </p:spPr>
        <p:txBody>
          <a:bodyPr/>
          <a:lstStyle>
            <a:lvl1pPr defTabSz="373887">
              <a:defRPr sz="3328"/>
            </a:lvl1pPr>
          </a:lstStyle>
          <a:p>
            <a:pPr/>
            <a:r>
              <a:t>Drawbacks</a:t>
            </a:r>
          </a:p>
        </p:txBody>
      </p:sp>
      <p:sp>
        <p:nvSpPr>
          <p:cNvPr id="334" name="The Perceptron, even though simple in design and elegant in its working has glaring drawback. IT Only seems to work when…"/>
          <p:cNvSpPr txBox="1"/>
          <p:nvPr/>
        </p:nvSpPr>
        <p:spPr>
          <a:xfrm>
            <a:off x="1125484" y="914650"/>
            <a:ext cx="10502290" cy="1923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Helvetica Neue"/>
                <a:ea typeface="Helvetica Neue"/>
                <a:cs typeface="Helvetica Neue"/>
                <a:sym typeface="Helvetica Neue"/>
              </a:defRPr>
            </a:pPr>
            <a:r>
              <a:t>The Perceptron, even though simple in design and elegant in its working has glaring drawback. IT Only seems to work when</a:t>
            </a:r>
          </a:p>
          <a:p>
            <a:pPr>
              <a:defRPr>
                <a:latin typeface="Helvetica Neue"/>
                <a:ea typeface="Helvetica Neue"/>
                <a:cs typeface="Helvetica Neue"/>
                <a:sym typeface="Helvetica Neue"/>
              </a:defRPr>
            </a:pPr>
          </a:p>
          <a:p>
            <a:pPr marL="333375" indent="-333375" algn="l">
              <a:buSzPct val="145000"/>
              <a:buChar char="-"/>
              <a:defRPr>
                <a:latin typeface="Helvetica Neue"/>
                <a:ea typeface="Helvetica Neue"/>
                <a:cs typeface="Helvetica Neue"/>
                <a:sym typeface="Helvetica Neue"/>
              </a:defRPr>
            </a:pPr>
            <a:r>
              <a:t>THE CLASSES ARE LINEARLY SEPARABLE i.e a clear linear separation / boundary</a:t>
            </a:r>
          </a:p>
          <a:p>
            <a:pPr marL="333375" indent="-333375" algn="l">
              <a:buSzPct val="145000"/>
              <a:buChar char="-"/>
              <a:defRPr>
                <a:latin typeface="Helvetica Neue"/>
                <a:ea typeface="Helvetica Neue"/>
                <a:cs typeface="Helvetica Neue"/>
                <a:sym typeface="Helvetica Neue"/>
              </a:defRPr>
            </a:pPr>
            <a:r>
              <a:t>Learning rate is not too high</a:t>
            </a:r>
          </a:p>
        </p:txBody>
      </p:sp>
      <p:pic>
        <p:nvPicPr>
          <p:cNvPr id="335" name="perceptron__n_l_s.png" descr="perceptron__n_l_s.png"/>
          <p:cNvPicPr>
            <a:picLocks noChangeAspect="1"/>
          </p:cNvPicPr>
          <p:nvPr/>
        </p:nvPicPr>
        <p:blipFill>
          <a:blip r:embed="rId2">
            <a:extLst/>
          </a:blip>
          <a:stretch>
            <a:fillRect/>
          </a:stretch>
        </p:blipFill>
        <p:spPr>
          <a:xfrm>
            <a:off x="6545558" y="2823245"/>
            <a:ext cx="3908395" cy="3369719"/>
          </a:xfrm>
          <a:prstGeom prst="rect">
            <a:avLst/>
          </a:prstGeom>
          <a:ln w="12700">
            <a:miter lim="400000"/>
          </a:ln>
        </p:spPr>
      </p:pic>
      <p:pic>
        <p:nvPicPr>
          <p:cNvPr id="336" name="perceptron_l_s.png" descr="perceptron_l_s.png"/>
          <p:cNvPicPr>
            <a:picLocks noChangeAspect="1"/>
          </p:cNvPicPr>
          <p:nvPr/>
        </p:nvPicPr>
        <p:blipFill>
          <a:blip r:embed="rId3">
            <a:extLst/>
          </a:blip>
          <a:stretch>
            <a:fillRect/>
          </a:stretch>
        </p:blipFill>
        <p:spPr>
          <a:xfrm>
            <a:off x="1445828" y="2862125"/>
            <a:ext cx="3818205" cy="3291959"/>
          </a:xfrm>
          <a:prstGeom prst="rect">
            <a:avLst/>
          </a:prstGeom>
          <a:ln w="12700">
            <a:miter lim="400000"/>
          </a:ln>
        </p:spPr>
      </p:pic>
      <p:sp>
        <p:nvSpPr>
          <p:cNvPr id="337" name="If these conditions are not satisfied, the learning rule will never stop updating since some samples will always be mis-classified and would need weight updates, changing the decision boundary.…"/>
          <p:cNvSpPr txBox="1"/>
          <p:nvPr/>
        </p:nvSpPr>
        <p:spPr>
          <a:xfrm>
            <a:off x="1005207" y="6178269"/>
            <a:ext cx="10742844" cy="3447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r>
              <a:t>If these conditions are not satisfied, the learning rule will never stop updating since some samples will always be mis-classified and would need weight updates, changing the decision boundary.</a:t>
            </a:r>
          </a:p>
          <a:p>
            <a:pPr algn="l">
              <a:defRPr>
                <a:latin typeface="Helvetica Neue"/>
                <a:ea typeface="Helvetica Neue"/>
                <a:cs typeface="Helvetica Neue"/>
                <a:sym typeface="Helvetica Neue"/>
              </a:defRPr>
            </a:pPr>
          </a:p>
          <a:p>
            <a:pPr algn="l">
              <a:defRPr>
                <a:latin typeface="Helvetica Neue"/>
                <a:ea typeface="Helvetica Neue"/>
                <a:cs typeface="Helvetica Neue"/>
                <a:sym typeface="Helvetica Neue"/>
              </a:defRPr>
            </a:pPr>
            <a:r>
              <a:t>Since most of the data in the wild is rarely linearly separable, so, to overcome these, we set</a:t>
            </a:r>
          </a:p>
          <a:p>
            <a:pPr algn="l">
              <a:defRPr>
                <a:latin typeface="Helvetica Neue"/>
                <a:ea typeface="Helvetica Neue"/>
                <a:cs typeface="Helvetica Neue"/>
                <a:sym typeface="Helvetica Neue"/>
              </a:defRPr>
            </a:pPr>
          </a:p>
          <a:p>
            <a:pPr marL="333375" indent="-333375" algn="l">
              <a:buSzPct val="145000"/>
              <a:buChar char="-"/>
              <a:defRPr>
                <a:latin typeface="Helvetica Neue"/>
                <a:ea typeface="Helvetica Neue"/>
                <a:cs typeface="Helvetica Neue"/>
                <a:sym typeface="Helvetica Neue"/>
              </a:defRPr>
            </a:pPr>
            <a:r>
              <a:t>The limit the max number of passes over dataset (epochs)</a:t>
            </a:r>
            <a:br/>
            <a:br/>
            <a:r>
              <a:t>And / or</a:t>
            </a:r>
            <a:br/>
          </a:p>
          <a:p>
            <a:pPr marL="333375" indent="-333375" algn="l">
              <a:buSzPct val="145000"/>
              <a:buChar char="-"/>
              <a:defRPr>
                <a:latin typeface="Helvetica Neue"/>
                <a:ea typeface="Helvetica Neue"/>
                <a:cs typeface="Helvetica Neue"/>
                <a:sym typeface="Helvetica Neue"/>
              </a:defRPr>
            </a:pPr>
            <a:r>
              <a:t>Threshold for number of misclassifications.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he Adaptive Linear Neuron or…"/>
          <p:cNvSpPr txBox="1"/>
          <p:nvPr>
            <p:ph type="ctrTitle"/>
          </p:nvPr>
        </p:nvSpPr>
        <p:spPr>
          <a:xfrm>
            <a:off x="815143" y="2238290"/>
            <a:ext cx="11374514" cy="3302001"/>
          </a:xfrm>
          <a:prstGeom prst="rect">
            <a:avLst/>
          </a:prstGeom>
        </p:spPr>
        <p:txBody>
          <a:bodyPr/>
          <a:lstStyle/>
          <a:p>
            <a:pPr/>
            <a:r>
              <a:t>The Adaptive Linear Neuron or </a:t>
            </a:r>
          </a:p>
          <a:p>
            <a:pPr/>
            <a:r>
              <a:t>AdaLiNe algorithm</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Importance."/>
          <p:cNvSpPr txBox="1"/>
          <p:nvPr>
            <p:ph type="ctrTitle"/>
          </p:nvPr>
        </p:nvSpPr>
        <p:spPr>
          <a:xfrm>
            <a:off x="1270000" y="891086"/>
            <a:ext cx="10464800" cy="774701"/>
          </a:xfrm>
          <a:prstGeom prst="rect">
            <a:avLst/>
          </a:prstGeom>
        </p:spPr>
        <p:txBody>
          <a:bodyPr/>
          <a:lstStyle/>
          <a:p>
            <a:pPr defTabSz="560831">
              <a:defRPr sz="4416"/>
            </a:pPr>
            <a:r>
              <a:t>Importance</a:t>
            </a:r>
            <a:r>
              <a:t>.</a:t>
            </a:r>
          </a:p>
        </p:txBody>
      </p:sp>
      <p:sp>
        <p:nvSpPr>
          <p:cNvPr id="342" name="The Adaptive Linear Neuron or ADALINE is a binary classification algorithm and a single layer neural network which was published by Bernard Widrow and his doctoral student Tedd Hoff (also known as Widrow-Hoff rule) shortly after Rosenblatt’s perceptron algorithm and can be thought of as an improvement on the later.…"/>
          <p:cNvSpPr txBox="1"/>
          <p:nvPr>
            <p:ph type="subTitle" idx="1"/>
          </p:nvPr>
        </p:nvSpPr>
        <p:spPr>
          <a:xfrm>
            <a:off x="1359998" y="3749130"/>
            <a:ext cx="10793566" cy="5304279"/>
          </a:xfrm>
          <a:prstGeom prst="rect">
            <a:avLst/>
          </a:prstGeom>
        </p:spPr>
        <p:txBody>
          <a:bodyPr/>
          <a:lstStyle/>
          <a:p>
            <a:pPr marL="355877" indent="-355877" algn="l" defTabSz="356362">
              <a:buSzPct val="145000"/>
              <a:buChar char="•"/>
              <a:defRPr sz="2562"/>
            </a:pPr>
            <a:r>
              <a:t>The Adaptive Linear Neuron or ADALINE is a binary classification algorithm and a single layer neural network which was published by </a:t>
            </a:r>
            <a:r>
              <a:rPr b="1"/>
              <a:t>Bernard Widrow</a:t>
            </a:r>
            <a:r>
              <a:t> and his doctoral student </a:t>
            </a:r>
            <a:r>
              <a:rPr b="1"/>
              <a:t>Tedd Hoff</a:t>
            </a:r>
            <a:r>
              <a:t> (also known as </a:t>
            </a:r>
            <a:r>
              <a:rPr i="1"/>
              <a:t>Widrow-Hoff</a:t>
            </a:r>
            <a:r>
              <a:t> rule) shortly after Rosenblatt’s perceptron algorithm and can be thought of as an improvement on the later.</a:t>
            </a:r>
          </a:p>
          <a:p>
            <a:pPr algn="l" defTabSz="356362">
              <a:defRPr sz="2562"/>
            </a:pPr>
          </a:p>
          <a:p>
            <a:pPr marL="355877" indent="-355877" algn="l" defTabSz="356362">
              <a:buSzPct val="145000"/>
              <a:buChar char="•"/>
              <a:defRPr sz="2562"/>
            </a:pPr>
            <a:r>
              <a:t>Illustrates the </a:t>
            </a:r>
            <a:r>
              <a:rPr b="1"/>
              <a:t>key concept of defining and optimising a continuous cost function</a:t>
            </a:r>
            <a:r>
              <a:t> which really lays the foundational groundwork for understanding more sophisticated Machine learning algorithms like Logistic Regression, Support - Vector Machines etc.</a:t>
            </a:r>
          </a:p>
          <a:p>
            <a:pPr algn="l" defTabSz="356362">
              <a:defRPr sz="2562"/>
            </a:pPr>
          </a:p>
          <a:p>
            <a:pPr algn="l" defTabSz="356362">
              <a:defRPr sz="2562"/>
            </a:pPr>
          </a:p>
        </p:txBody>
      </p:sp>
      <p:sp>
        <p:nvSpPr>
          <p:cNvPr id="343" name="Adaline is similar to perceptron, with a few differences and addition of a few key new concepts"/>
          <p:cNvSpPr txBox="1"/>
          <p:nvPr/>
        </p:nvSpPr>
        <p:spPr>
          <a:xfrm>
            <a:off x="1219063" y="2507814"/>
            <a:ext cx="10821671"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424242"/>
                </a:solidFill>
                <a:latin typeface="Helvetica Neue"/>
                <a:ea typeface="Helvetica Neue"/>
                <a:cs typeface="Helvetica Neue"/>
                <a:sym typeface="Helvetica Neue"/>
              </a:defRPr>
            </a:lvl1pPr>
          </a:lstStyle>
          <a:p>
            <a:pPr/>
            <a:r>
              <a:t>Adaline is similar to perceptron, with a few differences and addition of a few key new concepts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he Schematic"/>
          <p:cNvSpPr txBox="1"/>
          <p:nvPr/>
        </p:nvSpPr>
        <p:spPr>
          <a:xfrm>
            <a:off x="4811092" y="749656"/>
            <a:ext cx="4162604"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Schematic</a:t>
            </a:r>
          </a:p>
        </p:txBody>
      </p:sp>
      <p:pic>
        <p:nvPicPr>
          <p:cNvPr id="346" name="ada_schem_2.png" descr="ada_schem_2.png"/>
          <p:cNvPicPr>
            <a:picLocks noChangeAspect="1"/>
          </p:cNvPicPr>
          <p:nvPr/>
        </p:nvPicPr>
        <p:blipFill>
          <a:blip r:embed="rId2">
            <a:extLst/>
          </a:blip>
          <a:stretch>
            <a:fillRect/>
          </a:stretch>
        </p:blipFill>
        <p:spPr>
          <a:xfrm>
            <a:off x="1192454" y="2752408"/>
            <a:ext cx="10991151" cy="497183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he Difference"/>
          <p:cNvSpPr txBox="1"/>
          <p:nvPr/>
        </p:nvSpPr>
        <p:spPr>
          <a:xfrm>
            <a:off x="4421098" y="494660"/>
            <a:ext cx="4888394"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Difference</a:t>
            </a:r>
          </a:p>
        </p:txBody>
      </p:sp>
      <p:pic>
        <p:nvPicPr>
          <p:cNvPr id="349" name="ada_vs_perc_2.png" descr="ada_vs_perc_2.png"/>
          <p:cNvPicPr>
            <a:picLocks noChangeAspect="1"/>
          </p:cNvPicPr>
          <p:nvPr/>
        </p:nvPicPr>
        <p:blipFill>
          <a:blip r:embed="rId2">
            <a:extLst/>
          </a:blip>
          <a:stretch>
            <a:fillRect/>
          </a:stretch>
        </p:blipFill>
        <p:spPr>
          <a:xfrm>
            <a:off x="1857321" y="1514976"/>
            <a:ext cx="9635992" cy="795629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Machine Learning too, just like any field of science, has certain basic concepts and algorithms that act as the fundamental building blocks of everything wonderful you see around you. From your Youtube recommendations to your phone cameras, its everywhere.…"/>
          <p:cNvSpPr txBox="1"/>
          <p:nvPr>
            <p:ph type="title"/>
          </p:nvPr>
        </p:nvSpPr>
        <p:spPr>
          <a:xfrm>
            <a:off x="656913" y="1301552"/>
            <a:ext cx="11690974" cy="8890469"/>
          </a:xfrm>
          <a:prstGeom prst="rect">
            <a:avLst/>
          </a:prstGeom>
        </p:spPr>
        <p:txBody>
          <a:bodyPr/>
          <a:lstStyle/>
          <a:p>
            <a:pPr algn="l" defTabSz="426466">
              <a:spcBef>
                <a:spcPts val="3000"/>
              </a:spcBef>
              <a:defRPr sz="2336">
                <a:solidFill>
                  <a:srgbClr val="000000"/>
                </a:solidFill>
                <a:latin typeface="Helvetica Neue"/>
                <a:ea typeface="Helvetica Neue"/>
                <a:cs typeface="Helvetica Neue"/>
                <a:sym typeface="Helvetica Neue"/>
              </a:defRPr>
            </a:pPr>
            <a:r>
              <a:t>Machine Learning too, just like any field of science, has certain basic concepts and algorithms that act as the fundamental building blocks of everything wonderful you see around you. From your Youtube recommendations to your phone cameras, its everywhere.</a:t>
            </a:r>
          </a:p>
          <a:p>
            <a:pPr algn="l" defTabSz="426466">
              <a:spcBef>
                <a:spcPts val="3000"/>
              </a:spcBef>
              <a:defRPr sz="2336">
                <a:solidFill>
                  <a:srgbClr val="000000"/>
                </a:solidFill>
                <a:latin typeface="Helvetica Neue"/>
                <a:ea typeface="Helvetica Neue"/>
                <a:cs typeface="Helvetica Neue"/>
                <a:sym typeface="Helvetica Neue"/>
              </a:defRPr>
            </a:pPr>
            <a:r>
              <a:t>Fortunately, these algorithms have been made available to us for use as wonderfully optimized, properly packaged and easy-to-use abstractions, think scikit-learn and friends.</a:t>
            </a:r>
          </a:p>
          <a:p>
            <a:pPr defTabSz="426466">
              <a:spcBef>
                <a:spcPts val="3000"/>
              </a:spcBef>
              <a:defRPr sz="2336">
                <a:solidFill>
                  <a:srgbClr val="000000"/>
                </a:solidFill>
                <a:latin typeface="Helvetica Neue"/>
                <a:ea typeface="Helvetica Neue"/>
                <a:cs typeface="Helvetica Neue"/>
                <a:sym typeface="Helvetica Neue"/>
              </a:defRPr>
            </a:pPr>
            <a:r>
              <a:t>We essentially treat and use them as BLACKBOXES!</a:t>
            </a:r>
          </a:p>
          <a:p>
            <a:pPr defTabSz="426466">
              <a:spcBef>
                <a:spcPts val="3000"/>
              </a:spcBef>
              <a:defRPr sz="2336">
                <a:solidFill>
                  <a:srgbClr val="000000"/>
                </a:solidFill>
                <a:latin typeface="Helvetica Neue"/>
                <a:ea typeface="Helvetica Neue"/>
                <a:cs typeface="Helvetica Neue"/>
                <a:sym typeface="Helvetica Neue"/>
              </a:defRPr>
            </a:pPr>
            <a:r>
              <a:t>            Import a classifier already made for you from the library, throw your training data at it and BOOM, you can make predictions on new data now and well be on your way..</a:t>
            </a:r>
          </a:p>
          <a:p>
            <a:pPr lvl="1" algn="l" defTabSz="426466">
              <a:spcBef>
                <a:spcPts val="3000"/>
              </a:spcBef>
              <a:defRPr sz="2336">
                <a:solidFill>
                  <a:srgbClr val="000000"/>
                </a:solidFill>
                <a:latin typeface="Helvetica Neue"/>
                <a:ea typeface="Helvetica Neue"/>
                <a:cs typeface="Helvetica Neue"/>
                <a:sym typeface="Helvetica Neue"/>
              </a:defRPr>
            </a:pPr>
            <a:r>
              <a:t>Believe it or not, that is a MAGNIFICENT thing. This is a massive win for practicality, pragmatism and performance. </a:t>
            </a:r>
          </a:p>
          <a:p>
            <a:pPr lvl="1" algn="l" defTabSz="426466">
              <a:spcBef>
                <a:spcPts val="3000"/>
              </a:spcBef>
              <a:defRPr sz="2336">
                <a:solidFill>
                  <a:srgbClr val="000000"/>
                </a:solidFill>
                <a:latin typeface="Helvetica Neue"/>
                <a:ea typeface="Helvetica Neue"/>
                <a:cs typeface="Helvetica Neue"/>
                <a:sym typeface="Helvetica Neue"/>
              </a:defRPr>
            </a:pPr>
            <a:r>
              <a:t>                               BUT to Me, it seemed a bit too much of magic.</a:t>
            </a:r>
          </a:p>
          <a:p>
            <a:pPr lvl="1" algn="l" defTabSz="426466">
              <a:spcBef>
                <a:spcPts val="3000"/>
              </a:spcBef>
              <a:defRPr sz="2336">
                <a:solidFill>
                  <a:srgbClr val="000000"/>
                </a:solidFill>
                <a:latin typeface="Helvetica Neue"/>
                <a:ea typeface="Helvetica Neue"/>
                <a:cs typeface="Helvetica Neue"/>
                <a:sym typeface="Helvetica Neue"/>
              </a:defRPr>
            </a:pPr>
            <a:r>
              <a:t>So I decided to pop the hood and look inside. This talk takes gives you a crisp take on what followed and what I found and presents you with what I learned along the way.</a:t>
            </a:r>
          </a:p>
        </p:txBody>
      </p:sp>
      <p:sp>
        <p:nvSpPr>
          <p:cNvPr id="133" name="The premise"/>
          <p:cNvSpPr txBox="1"/>
          <p:nvPr/>
        </p:nvSpPr>
        <p:spPr>
          <a:xfrm>
            <a:off x="4868874" y="183958"/>
            <a:ext cx="3762045" cy="15070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solidFill>
                  <a:srgbClr val="424242"/>
                </a:solidFill>
                <a:latin typeface="+mn-lt"/>
                <a:ea typeface="+mn-ea"/>
                <a:cs typeface="+mn-cs"/>
                <a:sym typeface="Helvetica Neue Medium"/>
              </a:defRPr>
            </a:lvl1pPr>
          </a:lstStyle>
          <a:p>
            <a:pPr/>
            <a:r>
              <a:t>The premise </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Key Differences"/>
          <p:cNvSpPr txBox="1"/>
          <p:nvPr/>
        </p:nvSpPr>
        <p:spPr>
          <a:xfrm>
            <a:off x="3985578" y="209664"/>
            <a:ext cx="5033644" cy="6472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Key Differences</a:t>
            </a:r>
          </a:p>
        </p:txBody>
      </p:sp>
      <p:sp>
        <p:nvSpPr>
          <p:cNvPr id="352" name="The Weights in Adaline are updated via the activation function and not the threshold function like Perceptron…"/>
          <p:cNvSpPr txBox="1"/>
          <p:nvPr/>
        </p:nvSpPr>
        <p:spPr>
          <a:xfrm>
            <a:off x="1039472" y="1763830"/>
            <a:ext cx="10925856" cy="69159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77812" indent="-277812" algn="l">
              <a:buSzPct val="145000"/>
              <a:buChar char="•"/>
              <a:defRPr sz="2300">
                <a:latin typeface="Helvetica Neue"/>
                <a:ea typeface="Helvetica Neue"/>
                <a:cs typeface="Helvetica Neue"/>
                <a:sym typeface="Helvetica Neue"/>
              </a:defRPr>
            </a:pPr>
            <a:r>
              <a:t>The Weights in Adaline are updated via the activation function and not the threshold function like Perceptron</a:t>
            </a:r>
            <a:br/>
          </a:p>
          <a:p>
            <a:pPr marL="277812" indent="-277812" algn="l">
              <a:buSzPct val="145000"/>
              <a:buChar char="•"/>
              <a:defRPr sz="2300">
                <a:latin typeface="Helvetica Neue"/>
                <a:ea typeface="Helvetica Neue"/>
                <a:cs typeface="Helvetica Neue"/>
                <a:sym typeface="Helvetica Neue"/>
              </a:defRPr>
            </a:pPr>
            <a:r>
              <a:t>The Activation function in Adaline is simply the identity function of the net input </a:t>
            </a:r>
            <a:br/>
            <a:br/>
            <a14:m>
              <m:oMath>
                <m:r>
                  <a:rPr xmlns:a="http://schemas.openxmlformats.org/drawingml/2006/main" sz="2600" i="1">
                    <a:solidFill>
                      <a:srgbClr val="000000"/>
                    </a:solidFill>
                    <a:latin typeface="Cambria Math" panose="02040503050406030204" pitchFamily="18" charset="0"/>
                  </a:rPr>
                  <m:t>ϕ</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z</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z</m:t>
                </m:r>
                <m:r>
                  <a:rPr xmlns:a="http://schemas.openxmlformats.org/drawingml/2006/main" sz="2600" i="1">
                    <a:solidFill>
                      <a:srgbClr val="000000"/>
                    </a:solidFill>
                    <a:latin typeface="Cambria Math" panose="02040503050406030204" pitchFamily="18" charset="0"/>
                  </a:rPr>
                  <m:t>,</m:t>
                </m:r>
                <m:r>
                  <m:rPr>
                    <m:nor/>
                  </m:rPr>
                  <a:rPr xmlns:a="http://schemas.openxmlformats.org/drawingml/2006/main" sz="2600" i="1">
                    <a:solidFill>
                      <a:srgbClr val="000000"/>
                    </a:solidFill>
                    <a:latin typeface="Cambria Math" panose="02040503050406030204" pitchFamily="18" charset="0"/>
                  </a:rPr>
                  <m:t>where</m:t>
                </m:r>
                <m:r>
                  <a:rPr xmlns:a="http://schemas.openxmlformats.org/drawingml/2006/main" sz="2600" i="1">
                    <a:solidFill>
                      <a:srgbClr val="000000"/>
                    </a:solidFill>
                    <a:latin typeface="Cambria Math" panose="02040503050406030204" pitchFamily="18" charset="0"/>
                  </a:rPr>
                  <m:t>z</m:t>
                </m:r>
                <m:r>
                  <a:rPr xmlns:a="http://schemas.openxmlformats.org/drawingml/2006/main" sz="2600" i="1">
                    <a:solidFill>
                      <a:srgbClr val="000000"/>
                    </a:solidFill>
                    <a:latin typeface="Cambria Math" panose="02040503050406030204" pitchFamily="18" charset="0"/>
                  </a:rPr>
                  <m:t>=</m:t>
                </m:r>
                <m:sSup>
                  <m:e>
                    <m:r>
                      <a:rPr xmlns:a="http://schemas.openxmlformats.org/drawingml/2006/main" sz="2600" i="1">
                        <a:solidFill>
                          <a:srgbClr val="000000"/>
                        </a:solidFill>
                        <a:latin typeface="Cambria Math" panose="02040503050406030204" pitchFamily="18" charset="0"/>
                      </a:rPr>
                      <m:t>w</m:t>
                    </m:r>
                  </m:e>
                  <m:sup>
                    <m:r>
                      <a:rPr xmlns:a="http://schemas.openxmlformats.org/drawingml/2006/main" sz="2600" i="1">
                        <a:solidFill>
                          <a:srgbClr val="000000"/>
                        </a:solidFill>
                        <a:latin typeface="Cambria Math" panose="02040503050406030204" pitchFamily="18" charset="0"/>
                      </a:rPr>
                      <m:t>T</m:t>
                    </m:r>
                  </m:sup>
                </m:sSup>
                <m:r>
                  <a:rPr xmlns:a="http://schemas.openxmlformats.org/drawingml/2006/main" sz="2600" i="1">
                    <a:solidFill>
                      <a:srgbClr val="000000"/>
                    </a:solidFill>
                    <a:latin typeface="Cambria Math" panose="02040503050406030204" pitchFamily="18" charset="0"/>
                  </a:rPr>
                  <m:t>x</m:t>
                </m:r>
              </m:oMath>
            </a14:m>
            <a:br/>
            <a:br/>
            <a:r>
              <a:t>which is real-valued i.e not necessarily an integer like 0 or 1.</a:t>
            </a:r>
          </a:p>
          <a:p>
            <a:pPr marL="277812" indent="-277812">
              <a:buSzPct val="145000"/>
              <a:buChar char="•"/>
              <a:defRPr sz="2300">
                <a:latin typeface="Helvetica Neue"/>
                <a:ea typeface="Helvetica Neue"/>
                <a:cs typeface="Helvetica Neue"/>
                <a:sym typeface="Helvetica Neue"/>
              </a:defRPr>
            </a:pPr>
          </a:p>
          <a:p>
            <a:pPr marL="277812" indent="-277812" algn="l">
              <a:buSzPct val="145000"/>
              <a:buChar char="•"/>
              <a:defRPr sz="2300">
                <a:latin typeface="Helvetica Neue"/>
                <a:ea typeface="Helvetica Neue"/>
                <a:cs typeface="Helvetica Neue"/>
                <a:sym typeface="Helvetica Neue"/>
              </a:defRPr>
            </a:pPr>
          </a:p>
          <a:p>
            <a:pPr marL="277812" indent="-277812" algn="l">
              <a:buSzPct val="145000"/>
              <a:buChar char="•"/>
              <a:defRPr sz="2300">
                <a:latin typeface="Helvetica Neue"/>
                <a:ea typeface="Helvetica Neue"/>
                <a:cs typeface="Helvetica Neue"/>
                <a:sym typeface="Helvetica Neue"/>
              </a:defRPr>
            </a:pPr>
            <a:r>
              <a:t>Perceptron compares the true-class labels against the predicted class labels and then calculates the error, whereas, Adaline compares this real valued output to TRUE-CLASS LABLES and the error is decided based on the calculation.</a:t>
            </a:r>
            <a:br/>
          </a:p>
          <a:p>
            <a:pPr marL="277812" indent="-277812" algn="l">
              <a:buSzPct val="145000"/>
              <a:buChar char="•"/>
              <a:defRPr sz="2300">
                <a:latin typeface="Helvetica Neue"/>
                <a:ea typeface="Helvetica Neue"/>
                <a:cs typeface="Helvetica Neue"/>
                <a:sym typeface="Helvetica Neue"/>
              </a:defRPr>
            </a:pPr>
            <a:r>
              <a:t>Adaline uses COST-FUNCTION MINIMIZATION and GRADIENT DESCEND </a:t>
            </a:r>
            <a:br/>
          </a:p>
          <a:p>
            <a:pPr marL="277812" indent="-277812" algn="l">
              <a:buSzPct val="145000"/>
              <a:buChar char="•"/>
              <a:defRPr sz="2300">
                <a:latin typeface="Helvetica Neue"/>
                <a:ea typeface="Helvetica Neue"/>
                <a:cs typeface="Helvetica Neue"/>
                <a:sym typeface="Helvetica Neue"/>
              </a:defRPr>
            </a:pPr>
            <a:r>
              <a:t>In Perceptron, the Weights are updated incrementally after each data sample is processed, whereas in case of Adaline, the weight updates are calculated based on all training samples in the training set.</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Cost Function Minimization"/>
          <p:cNvSpPr txBox="1"/>
          <p:nvPr/>
        </p:nvSpPr>
        <p:spPr>
          <a:xfrm>
            <a:off x="3257063" y="540883"/>
            <a:ext cx="6490674" cy="6472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Cost Function Minimization</a:t>
            </a:r>
          </a:p>
        </p:txBody>
      </p:sp>
      <p:sp>
        <p:nvSpPr>
          <p:cNvPr id="355" name="One of the central features of machine learning algorithms, esp. supervised ML algorithms is a well defined objective function that is to be optimized while the algorithm learns. This objective function often present as a cost function, which, as the name suggests, needs to be minimized.…"/>
          <p:cNvSpPr txBox="1"/>
          <p:nvPr/>
        </p:nvSpPr>
        <p:spPr>
          <a:xfrm>
            <a:off x="1022538" y="1452678"/>
            <a:ext cx="10959723" cy="4808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latin typeface="Helvetica Neue"/>
                <a:ea typeface="Helvetica Neue"/>
                <a:cs typeface="Helvetica Neue"/>
                <a:sym typeface="Helvetica Neue"/>
              </a:defRPr>
            </a:pPr>
            <a:r>
              <a:t>One of the central features of machine learning algorithms, esp. supervised ML algorithms is a </a:t>
            </a:r>
            <a:r>
              <a:rPr b="1"/>
              <a:t>well defined objective function that is to be optimized while the algorithm learns</a:t>
            </a:r>
            <a:r>
              <a:t>. This objective function often present as a cost function, which, as the name suggests, needs to be minimized.</a:t>
            </a:r>
          </a:p>
          <a:p>
            <a:pPr algn="l">
              <a:defRPr>
                <a:latin typeface="Helvetica Neue"/>
                <a:ea typeface="Helvetica Neue"/>
                <a:cs typeface="Helvetica Neue"/>
                <a:sym typeface="Helvetica Neue"/>
              </a:defRPr>
            </a:pPr>
            <a:r>
              <a:rPr sz="2200"/>
              <a:t>The Algorithm then learns in a way such as to optimise (in our case, as we’ll see, minimize the cost) for this objective function</a:t>
            </a:r>
            <a:r>
              <a:t>.</a:t>
            </a:r>
          </a:p>
          <a:p>
            <a:pPr algn="l"/>
          </a:p>
          <a:p>
            <a:pPr algn="l">
              <a:defRPr b="1">
                <a:latin typeface="Helvetica Neue"/>
                <a:ea typeface="Helvetica Neue"/>
                <a:cs typeface="Helvetica Neue"/>
                <a:sym typeface="Helvetica Neue"/>
              </a:defRPr>
            </a:pPr>
            <a:r>
              <a:t>For example:-</a:t>
            </a:r>
            <a:br/>
          </a:p>
          <a:p>
            <a:pPr lvl="1" algn="l">
              <a:defRPr sz="2200">
                <a:latin typeface="Helvetica Neue"/>
                <a:ea typeface="Helvetica Neue"/>
                <a:cs typeface="Helvetica Neue"/>
                <a:sym typeface="Helvetica Neue"/>
              </a:defRPr>
            </a:pPr>
            <a:r>
              <a:t>When travelling, you could Optimize for:-</a:t>
            </a:r>
          </a:p>
          <a:p>
            <a:pPr lvl="1" marL="722312" indent="-277812" algn="l">
              <a:buSzPct val="145000"/>
              <a:buChar char="•"/>
              <a:defRPr sz="2200">
                <a:latin typeface="Helvetica Neue"/>
                <a:ea typeface="Helvetica Neue"/>
                <a:cs typeface="Helvetica Neue"/>
                <a:sym typeface="Helvetica Neue"/>
              </a:defRPr>
            </a:pPr>
            <a:r>
              <a:t>Time:- you would then take actions that’ll take you to your destination the fastest, no matter what they cost.</a:t>
            </a:r>
          </a:p>
          <a:p>
            <a:pPr lvl="1" marL="722312" indent="-277812" algn="l">
              <a:buSzPct val="145000"/>
              <a:buChar char="•"/>
              <a:defRPr sz="2200">
                <a:latin typeface="Helvetica Neue"/>
                <a:ea typeface="Helvetica Neue"/>
                <a:cs typeface="Helvetica Neue"/>
                <a:sym typeface="Helvetica Neue"/>
              </a:defRPr>
            </a:pPr>
            <a:r>
              <a:t>Cost:- you would probably take cheaper means of transport even if they take more time.</a:t>
            </a:r>
          </a:p>
        </p:txBody>
      </p:sp>
      <p:sp>
        <p:nvSpPr>
          <p:cNvPr id="356" name="The cost function for Adaline is defined as sum of squared errors (SSE), which in turn would be used to learn the weights by the algorithm.…"/>
          <p:cNvSpPr txBox="1"/>
          <p:nvPr/>
        </p:nvSpPr>
        <p:spPr>
          <a:xfrm>
            <a:off x="1204118" y="6519155"/>
            <a:ext cx="10596565" cy="28254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r>
              <a:t>The cost function for Adaline is defined as </a:t>
            </a:r>
            <a:r>
              <a:rPr b="1"/>
              <a:t>sum of squared errors (SSE),</a:t>
            </a:r>
            <a:r>
              <a:t> which in turn would be used to learn the weights by the algorithm.</a:t>
            </a:r>
          </a:p>
          <a:p>
            <a:pPr lvl="8" algn="l"/>
            <a:br/>
            <a14:m>
              <m:oMath>
                <m:r>
                  <a:rPr xmlns:a="http://schemas.openxmlformats.org/drawingml/2006/main" sz="2400" i="1">
                    <a:solidFill>
                      <a:srgbClr val="000000"/>
                    </a:solidFill>
                    <a:latin typeface="Cambria Math" panose="02040503050406030204" pitchFamily="18" charset="0"/>
                  </a:rPr>
                  <m:t>J</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w</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f>
                  <m:fPr>
                    <m:ctrlPr>
                      <a:rPr xmlns:a="http://schemas.openxmlformats.org/drawingml/2006/main" sz="2400" i="1">
                        <a:solidFill>
                          <a:srgbClr val="000000"/>
                        </a:solidFill>
                        <a:latin typeface="Cambria Math" panose="02040503050406030204" pitchFamily="18" charset="0"/>
                      </a:rPr>
                    </m:ctrlPr>
                    <m:type m:val="bar"/>
                  </m:fPr>
                  <m:num>
                    <m:r>
                      <a:rPr xmlns:a="http://schemas.openxmlformats.org/drawingml/2006/main" sz="2400" i="1">
                        <a:solidFill>
                          <a:srgbClr val="000000"/>
                        </a:solidFill>
                        <a:latin typeface="Cambria Math" panose="02040503050406030204" pitchFamily="18" charset="0"/>
                      </a:rPr>
                      <m:t>1</m:t>
                    </m:r>
                  </m:num>
                  <m:den>
                    <m:r>
                      <a:rPr xmlns:a="http://schemas.openxmlformats.org/drawingml/2006/main" sz="2400" i="1">
                        <a:solidFill>
                          <a:srgbClr val="000000"/>
                        </a:solidFill>
                        <a:latin typeface="Cambria Math" panose="02040503050406030204" pitchFamily="18" charset="0"/>
                      </a:rPr>
                      <m:t>2</m:t>
                    </m:r>
                  </m:den>
                </m:f>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y</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ϕ</m:t>
                </m:r>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z</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m:t>
                    </m:r>
                  </m:e>
                  <m:sup>
                    <m:r>
                      <a:rPr xmlns:a="http://schemas.openxmlformats.org/drawingml/2006/main" sz="2400" i="1">
                        <a:solidFill>
                          <a:srgbClr val="000000"/>
                        </a:solidFill>
                        <a:latin typeface="Cambria Math" panose="02040503050406030204" pitchFamily="18" charset="0"/>
                      </a:rPr>
                      <m:t>2</m:t>
                    </m:r>
                  </m:sup>
                </m:sSup>
              </m:oMath>
            </a14:m>
            <a:r>
              <a:t>                   </a:t>
            </a:r>
          </a:p>
          <a:p>
            <a:pPr lvl="1" algn="l"/>
          </a:p>
          <a:p>
            <a:pPr lvl="1" algn="l">
              <a:defRPr>
                <a:latin typeface="Helvetica Neue"/>
                <a:ea typeface="Helvetica Neue"/>
                <a:cs typeface="Helvetica Neue"/>
                <a:sym typeface="Helvetica Neue"/>
              </a:defRPr>
            </a:pPr>
            <a14:m>
              <m:oMath>
                <m:sSup>
                  <m:e>
                    <m:r>
                      <a:rPr xmlns:a="http://schemas.openxmlformats.org/drawingml/2006/main" sz="2400" i="1">
                        <a:solidFill>
                          <a:srgbClr val="000000"/>
                        </a:solidFill>
                        <a:latin typeface="Cambria Math" panose="02040503050406030204" pitchFamily="18" charset="0"/>
                      </a:rPr>
                      <m:t>y</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oMath>
            </a14:m>
            <a:r>
              <a:t> = true class label,    </a:t>
            </a:r>
            <a14:m>
              <m:oMath>
                <m:r>
                  <a:rPr xmlns:a="http://schemas.openxmlformats.org/drawingml/2006/main" sz="2450" i="1">
                    <a:solidFill>
                      <a:srgbClr val="000000"/>
                    </a:solidFill>
                    <a:latin typeface="Cambria Math" panose="02040503050406030204" pitchFamily="18" charset="0"/>
                  </a:rPr>
                  <m:t>ϕ</m:t>
                </m:r>
                <m:r>
                  <a:rPr xmlns:a="http://schemas.openxmlformats.org/drawingml/2006/main" sz="2450" i="1">
                    <a:solidFill>
                      <a:srgbClr val="000000"/>
                    </a:solidFill>
                    <a:latin typeface="Cambria Math" panose="02040503050406030204" pitchFamily="18" charset="0"/>
                  </a:rPr>
                  <m:t>(</m:t>
                </m:r>
                <m:sSup>
                  <m:e>
                    <m:r>
                      <a:rPr xmlns:a="http://schemas.openxmlformats.org/drawingml/2006/main" sz="2450" i="1">
                        <a:solidFill>
                          <a:srgbClr val="000000"/>
                        </a:solidFill>
                        <a:latin typeface="Cambria Math" panose="02040503050406030204" pitchFamily="18" charset="0"/>
                      </a:rPr>
                      <m:t>z</m:t>
                    </m:r>
                  </m:e>
                  <m:sup>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i</m:t>
                    </m:r>
                    <m:r>
                      <a:rPr xmlns:a="http://schemas.openxmlformats.org/drawingml/2006/main" sz="2450" i="1">
                        <a:solidFill>
                          <a:srgbClr val="000000"/>
                        </a:solidFill>
                        <a:latin typeface="Cambria Math" panose="02040503050406030204" pitchFamily="18" charset="0"/>
                      </a:rPr>
                      <m:t>)</m:t>
                    </m:r>
                  </m:sup>
                </m:sSup>
                <m:r>
                  <a:rPr xmlns:a="http://schemas.openxmlformats.org/drawingml/2006/main" sz="2450" i="1">
                    <a:solidFill>
                      <a:srgbClr val="000000"/>
                    </a:solidFill>
                    <a:latin typeface="Cambria Math" panose="02040503050406030204" pitchFamily="18" charset="0"/>
                  </a:rPr>
                  <m:t>)</m:t>
                </m:r>
              </m:oMath>
            </a14:m>
            <a:r>
              <a:t> = net output from linear activation function (real - valued)</a:t>
            </a:r>
          </a:p>
        </p:txBody>
      </p:sp>
      <p:sp>
        <p:nvSpPr>
          <p:cNvPr id="357" name="Circle"/>
          <p:cNvSpPr/>
          <p:nvPr/>
        </p:nvSpPr>
        <p:spPr>
          <a:xfrm>
            <a:off x="2511934" y="7266874"/>
            <a:ext cx="386684" cy="386684"/>
          </a:xfrm>
          <a:prstGeom prst="ellipse">
            <a:avLst/>
          </a:pr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Benefits of this cost function"/>
          <p:cNvSpPr txBox="1"/>
          <p:nvPr/>
        </p:nvSpPr>
        <p:spPr>
          <a:xfrm>
            <a:off x="3447052" y="688862"/>
            <a:ext cx="6110695"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Benefits of this cost function</a:t>
            </a:r>
          </a:p>
        </p:txBody>
      </p:sp>
      <p:sp>
        <p:nvSpPr>
          <p:cNvPr id="360" name="The continuous linear activation function makes the cost function differentiable, a property which will come in handy when make use of the gradient (slope).…"/>
          <p:cNvSpPr txBox="1"/>
          <p:nvPr/>
        </p:nvSpPr>
        <p:spPr>
          <a:xfrm>
            <a:off x="1022538" y="2326006"/>
            <a:ext cx="10959723" cy="19345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77812" indent="-277812" algn="l">
              <a:buSzPct val="145000"/>
              <a:buChar char="•"/>
              <a:defRPr sz="2400">
                <a:latin typeface="Helvetica Neue"/>
                <a:ea typeface="Helvetica Neue"/>
                <a:cs typeface="Helvetica Neue"/>
                <a:sym typeface="Helvetica Neue"/>
              </a:defRPr>
            </a:pPr>
            <a:r>
              <a:t>The continuous linear activation function makes the cost function differentiable, a property which will come in handy when make use of the gradient (slope).</a:t>
            </a:r>
          </a:p>
          <a:p>
            <a:pPr marL="277812" indent="-277812" algn="l">
              <a:buSzPct val="145000"/>
              <a:buChar char="•"/>
              <a:defRPr sz="2400">
                <a:latin typeface="Helvetica Neue"/>
                <a:ea typeface="Helvetica Neue"/>
                <a:cs typeface="Helvetica Neue"/>
                <a:sym typeface="Helvetica Neue"/>
              </a:defRPr>
            </a:pPr>
          </a:p>
          <a:p>
            <a:pPr marL="277812" indent="-277812" algn="l">
              <a:buSzPct val="145000"/>
              <a:buChar char="•"/>
              <a:defRPr sz="2400">
                <a:latin typeface="Helvetica Neue"/>
                <a:ea typeface="Helvetica Neue"/>
                <a:cs typeface="Helvetica Neue"/>
                <a:sym typeface="Helvetica Neue"/>
              </a:defRPr>
            </a:pPr>
            <a:r>
              <a:t>The Cost function is convex (an upward opening parabola).</a:t>
            </a:r>
          </a:p>
        </p:txBody>
      </p:sp>
      <p:sp>
        <p:nvSpPr>
          <p:cNvPr id="361" name="Both of these above factors, when combined, enable us to use a powerful optimisation technique called GRADIENT DESCENT, which really helps us find weights that optimally minimise the cost function for our classification task."/>
          <p:cNvSpPr txBox="1"/>
          <p:nvPr/>
        </p:nvSpPr>
        <p:spPr>
          <a:xfrm>
            <a:off x="637167" y="5715465"/>
            <a:ext cx="11119167" cy="11238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200">
                <a:latin typeface="Helvetica Neue"/>
                <a:ea typeface="Helvetica Neue"/>
                <a:cs typeface="Helvetica Neue"/>
                <a:sym typeface="Helvetica Neue"/>
              </a:defRPr>
            </a:pPr>
            <a:r>
              <a:t>Both of these above factors, when combined, enable us to use a powerful optimisation technique called </a:t>
            </a:r>
            <a:r>
              <a:rPr b="1"/>
              <a:t>GRADIENT DESCENT</a:t>
            </a:r>
            <a:r>
              <a:t>, which really helps us find weights that optimally minimise the cost function for our classification task.</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Gradient Decent"/>
          <p:cNvSpPr txBox="1"/>
          <p:nvPr/>
        </p:nvSpPr>
        <p:spPr>
          <a:xfrm>
            <a:off x="4661039" y="523865"/>
            <a:ext cx="368272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Gradient Decent </a:t>
            </a:r>
          </a:p>
        </p:txBody>
      </p:sp>
      <p:pic>
        <p:nvPicPr>
          <p:cNvPr id="364" name="gd.png" descr="gd.png"/>
          <p:cNvPicPr>
            <a:picLocks noChangeAspect="1"/>
          </p:cNvPicPr>
          <p:nvPr/>
        </p:nvPicPr>
        <p:blipFill>
          <a:blip r:embed="rId2">
            <a:extLst/>
          </a:blip>
          <a:stretch>
            <a:fillRect/>
          </a:stretch>
        </p:blipFill>
        <p:spPr>
          <a:xfrm>
            <a:off x="746716" y="1974008"/>
            <a:ext cx="7027032" cy="3860663"/>
          </a:xfrm>
          <a:prstGeom prst="rect">
            <a:avLst/>
          </a:prstGeom>
          <a:ln w="12700">
            <a:miter lim="400000"/>
          </a:ln>
        </p:spPr>
      </p:pic>
      <p:sp>
        <p:nvSpPr>
          <p:cNvPr id="365" name="The Main idea here can be thought of as  climbing or going downhill until a local or global cost minimum is reached."/>
          <p:cNvSpPr txBox="1"/>
          <p:nvPr/>
        </p:nvSpPr>
        <p:spPr>
          <a:xfrm>
            <a:off x="7150296" y="2482385"/>
            <a:ext cx="5088016" cy="1008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Helvetica Neue"/>
                <a:ea typeface="Helvetica Neue"/>
                <a:cs typeface="Helvetica Neue"/>
                <a:sym typeface="Helvetica Neue"/>
              </a:defRPr>
            </a:lvl1pPr>
          </a:lstStyle>
          <a:p>
            <a:pPr/>
            <a:r>
              <a:t>The Main idea here can be thought of as  climbing or going downhill until a local or global cost minimum is reached.</a:t>
            </a:r>
          </a:p>
        </p:txBody>
      </p:sp>
      <p:sp>
        <p:nvSpPr>
          <p:cNvPr id="366" name="In each pass over data, we take a step in the opposite direction of the gradient (which could either be positive or negative).…"/>
          <p:cNvSpPr txBox="1"/>
          <p:nvPr/>
        </p:nvSpPr>
        <p:spPr>
          <a:xfrm>
            <a:off x="1247535" y="6259909"/>
            <a:ext cx="10509730" cy="30536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latin typeface="Helvetica Neue"/>
                <a:ea typeface="Helvetica Neue"/>
                <a:cs typeface="Helvetica Neue"/>
                <a:sym typeface="Helvetica Neue"/>
              </a:defRPr>
            </a:pPr>
            <a:r>
              <a:t>In each pass over data, we </a:t>
            </a:r>
            <a:r>
              <a:rPr b="1"/>
              <a:t>take a step in the opposite direction</a:t>
            </a:r>
            <a:r>
              <a:t> of the gradient (which could either be positive or negative).</a:t>
            </a:r>
            <a:br/>
          </a:p>
          <a:p>
            <a:pPr algn="l">
              <a:defRPr>
                <a:latin typeface="Helvetica Neue"/>
                <a:ea typeface="Helvetica Neue"/>
                <a:cs typeface="Helvetica Neue"/>
                <a:sym typeface="Helvetica Neue"/>
              </a:defRPr>
            </a:pPr>
            <a:r>
              <a:rPr sz="1800"/>
              <a:t>(thus ensuring moving towards minimum direction in a convex function)</a:t>
            </a:r>
            <a:endParaRPr sz="1800"/>
          </a:p>
          <a:p>
            <a:pPr algn="l">
              <a:defRPr>
                <a:latin typeface="Helvetica Neue"/>
                <a:ea typeface="Helvetica Neue"/>
                <a:cs typeface="Helvetica Neue"/>
                <a:sym typeface="Helvetica Neue"/>
              </a:defRPr>
            </a:pPr>
            <a:br>
              <a:rPr sz="1800"/>
            </a:br>
            <a:r>
              <a:rPr sz="1800"/>
              <a:t>(if the learning rate is too high, we WILL overshoot, thus a well-suited rate is required)</a:t>
            </a:r>
            <a:endParaRPr sz="1800"/>
          </a:p>
          <a:p>
            <a:pPr algn="l">
              <a:defRPr>
                <a:latin typeface="Helvetica Neue"/>
                <a:ea typeface="Helvetica Neue"/>
                <a:cs typeface="Helvetica Neue"/>
                <a:sym typeface="Helvetica Neue"/>
              </a:defRPr>
            </a:pPr>
            <a:endParaRPr sz="1800"/>
          </a:p>
          <a:p>
            <a:pPr algn="l">
              <a:defRPr sz="2400">
                <a:latin typeface="Helvetica Neue"/>
                <a:ea typeface="Helvetica Neue"/>
                <a:cs typeface="Helvetica Neue"/>
                <a:sym typeface="Helvetica Neue"/>
              </a:defRPr>
            </a:pPr>
            <a:r>
              <a:t>The step size is determined by the learning rate we decide upon when starting the classifier.</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Adaline Learning Rule"/>
          <p:cNvSpPr txBox="1"/>
          <p:nvPr/>
        </p:nvSpPr>
        <p:spPr>
          <a:xfrm>
            <a:off x="4152137" y="321207"/>
            <a:ext cx="4700525"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Adaline Learning Rule</a:t>
            </a:r>
          </a:p>
        </p:txBody>
      </p:sp>
      <p:sp>
        <p:nvSpPr>
          <p:cNvPr id="369" name="The Adaline learning rule…"/>
          <p:cNvSpPr txBox="1"/>
          <p:nvPr/>
        </p:nvSpPr>
        <p:spPr>
          <a:xfrm>
            <a:off x="1112537" y="1642507"/>
            <a:ext cx="10906638" cy="1218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The Adaline learning rule </a:t>
            </a:r>
          </a:p>
          <a:p>
            <a:pPr algn="l"/>
          </a:p>
          <a:p>
            <a:pPr algn="l"/>
            <a14:m>
              <m:oMath>
                <m:r>
                  <a:rPr xmlns:a="http://schemas.openxmlformats.org/drawingml/2006/main" sz="2950" i="1">
                    <a:solidFill>
                      <a:srgbClr val="000000"/>
                    </a:solidFill>
                    <a:latin typeface="Cambria Math" panose="02040503050406030204" pitchFamily="18" charset="0"/>
                  </a:rPr>
                  <m:t>w</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w</m:t>
                </m:r>
                <m:r>
                  <a:rPr xmlns:a="http://schemas.openxmlformats.org/drawingml/2006/main" sz="2950" i="1">
                    <a:solidFill>
                      <a:srgbClr val="000000"/>
                    </a:solidFill>
                    <a:latin typeface="Cambria Math" panose="02040503050406030204" pitchFamily="18" charset="0"/>
                  </a:rPr>
                  <m:t>+</m:t>
                </m:r>
                <m:r>
                  <m:rPr>
                    <m:sty m:val="p"/>
                  </m:rPr>
                  <a:rPr xmlns:a="http://schemas.openxmlformats.org/drawingml/2006/main" sz="2950" i="1">
                    <a:solidFill>
                      <a:srgbClr val="000000"/>
                    </a:solidFill>
                    <a:latin typeface="Cambria Math" panose="02040503050406030204" pitchFamily="18" charset="0"/>
                  </a:rPr>
                  <m:t>Δ</m:t>
                </m:r>
                <m:r>
                  <a:rPr xmlns:a="http://schemas.openxmlformats.org/drawingml/2006/main" sz="2950" i="1">
                    <a:solidFill>
                      <a:srgbClr val="000000"/>
                    </a:solidFill>
                    <a:latin typeface="Cambria Math" panose="02040503050406030204" pitchFamily="18" charset="0"/>
                  </a:rPr>
                  <m:t>w</m:t>
                </m:r>
              </m:oMath>
            </a14:m>
            <a:r>
              <a:t>                                            Seems pretty similar to Perceptron learning rule</a:t>
            </a:r>
            <a:endParaRPr sz="2400"/>
          </a:p>
        </p:txBody>
      </p:sp>
      <p:sp>
        <p:nvSpPr>
          <p:cNvPr id="370" name="Here, Using Gradient Decent technique, we update the weights by taking a step in the opposite direction of the gradient   of our cost function…"/>
          <p:cNvSpPr txBox="1"/>
          <p:nvPr/>
        </p:nvSpPr>
        <p:spPr>
          <a:xfrm>
            <a:off x="1082537" y="3424232"/>
            <a:ext cx="10569729" cy="15072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r>
              <a:t>Here, Using Gradient Decent technique, we update the weights by taking a step in the opposite direction of the gradient </a:t>
            </a:r>
            <a14:m>
              <m:oMath>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J</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w</m:t>
                </m:r>
                <m:r>
                  <a:rPr xmlns:a="http://schemas.openxmlformats.org/drawingml/2006/main" sz="2600" i="1">
                    <a:solidFill>
                      <a:srgbClr val="000000"/>
                    </a:solidFill>
                    <a:latin typeface="Cambria Math" panose="02040503050406030204" pitchFamily="18" charset="0"/>
                  </a:rPr>
                  <m:t>)</m:t>
                </m:r>
              </m:oMath>
            </a14:m>
            <a:r>
              <a:t> of our cost function </a:t>
            </a:r>
            <a14:m>
              <m:oMath>
                <m:r>
                  <a:rPr xmlns:a="http://schemas.openxmlformats.org/drawingml/2006/main" sz="2450" i="1">
                    <a:solidFill>
                      <a:srgbClr val="000000"/>
                    </a:solidFill>
                    <a:latin typeface="Cambria Math" panose="02040503050406030204" pitchFamily="18" charset="0"/>
                  </a:rPr>
                  <m:t>J</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w</m:t>
                </m:r>
                <m:r>
                  <a:rPr xmlns:a="http://schemas.openxmlformats.org/drawingml/2006/main" sz="2450" i="1">
                    <a:solidFill>
                      <a:srgbClr val="000000"/>
                    </a:solidFill>
                    <a:latin typeface="Cambria Math" panose="02040503050406030204" pitchFamily="18" charset="0"/>
                  </a:rPr>
                  <m:t>)</m:t>
                </m:r>
              </m:oMath>
            </a14:m>
          </a:p>
          <a:p>
            <a:pPr algn="l">
              <a:defRPr>
                <a:latin typeface="Helvetica Neue"/>
                <a:ea typeface="Helvetica Neue"/>
                <a:cs typeface="Helvetica Neue"/>
                <a:sym typeface="Helvetica Neue"/>
              </a:defRPr>
            </a:pPr>
          </a:p>
          <a:p>
            <a:pPr algn="l">
              <a:defRPr>
                <a:latin typeface="Helvetica Neue"/>
                <a:ea typeface="Helvetica Neue"/>
                <a:cs typeface="Helvetica Neue"/>
                <a:sym typeface="Helvetica Neue"/>
              </a:defRPr>
            </a:pPr>
            <a14:m>
              <m:oMath>
                <m:r>
                  <m:rPr>
                    <m:sty m:val="p"/>
                  </m:rPr>
                  <a:rPr xmlns:a="http://schemas.openxmlformats.org/drawingml/2006/main" sz="2400" i="1">
                    <a:solidFill>
                      <a:srgbClr val="000000"/>
                    </a:solidFill>
                    <a:latin typeface="Cambria Math" panose="02040503050406030204" pitchFamily="18" charset="0"/>
                  </a:rPr>
                  <m:t>Δ</m:t>
                </m:r>
                <m:r>
                  <a:rPr xmlns:a="http://schemas.openxmlformats.org/drawingml/2006/main" sz="2400" i="1">
                    <a:solidFill>
                      <a:srgbClr val="000000"/>
                    </a:solidFill>
                    <a:latin typeface="Cambria Math" panose="02040503050406030204" pitchFamily="18" charset="0"/>
                  </a:rPr>
                  <m:t>w</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η</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J</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w</m:t>
                </m:r>
                <m:r>
                  <a:rPr xmlns:a="http://schemas.openxmlformats.org/drawingml/2006/main" sz="2400" i="1">
                    <a:solidFill>
                      <a:srgbClr val="000000"/>
                    </a:solidFill>
                    <a:latin typeface="Cambria Math" panose="02040503050406030204" pitchFamily="18" charset="0"/>
                  </a:rPr>
                  <m:t>)</m:t>
                </m:r>
              </m:oMath>
            </a14:m>
            <a:r>
              <a:t>                           where, </a:t>
            </a:r>
            <a14:m>
              <m:oMath>
                <m:r>
                  <a:rPr xmlns:a="http://schemas.openxmlformats.org/drawingml/2006/main" sz="3200" i="1">
                    <a:solidFill>
                      <a:srgbClr val="000000"/>
                    </a:solidFill>
                    <a:latin typeface="Cambria Math" panose="02040503050406030204" pitchFamily="18" charset="0"/>
                  </a:rPr>
                  <m:t>η</m:t>
                </m:r>
              </m:oMath>
            </a14:m>
            <a:r>
              <a:t> is the learning rate.</a:t>
            </a:r>
            <a:endParaRPr sz="2400"/>
          </a:p>
        </p:txBody>
      </p:sp>
      <p:sp>
        <p:nvSpPr>
          <p:cNvPr id="371" name="To Compute the Gradient of the cost function, we need to compute the partial derivative of the cost function w.r.t each weight"/>
          <p:cNvSpPr txBox="1"/>
          <p:nvPr/>
        </p:nvSpPr>
        <p:spPr>
          <a:xfrm>
            <a:off x="722543" y="5343063"/>
            <a:ext cx="10749726" cy="82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Helvetica Neue"/>
                <a:ea typeface="Helvetica Neue"/>
                <a:cs typeface="Helvetica Neue"/>
                <a:sym typeface="Helvetica Neue"/>
              </a:defRPr>
            </a:pPr>
            <a:r>
              <a:t>To Compute the Gradient of the cost function, we need to compute the partial derivative of the cost function w.r.t each weight </a:t>
            </a:r>
            <a14:m>
              <m:oMath>
                <m:sSub>
                  <m:e>
                    <m:r>
                      <a:rPr xmlns:a="http://schemas.openxmlformats.org/drawingml/2006/main" sz="2450" i="1">
                        <a:solidFill>
                          <a:srgbClr val="000000"/>
                        </a:solidFill>
                        <a:latin typeface="Cambria Math" panose="02040503050406030204" pitchFamily="18" charset="0"/>
                      </a:rPr>
                      <m:t>w</m:t>
                    </m:r>
                  </m:e>
                  <m:sub>
                    <m:r>
                      <a:rPr xmlns:a="http://schemas.openxmlformats.org/drawingml/2006/main" sz="2450" i="1">
                        <a:solidFill>
                          <a:srgbClr val="000000"/>
                        </a:solidFill>
                        <a:latin typeface="Cambria Math" panose="02040503050406030204" pitchFamily="18" charset="0"/>
                      </a:rPr>
                      <m:t>j</m:t>
                    </m:r>
                  </m:sub>
                </m:sSub>
              </m:oMath>
            </a14:m>
          </a:p>
        </p:txBody>
      </p:sp>
      <p:sp>
        <p:nvSpPr>
          <p:cNvPr id="372" name="Equation"/>
          <p:cNvSpPr txBox="1"/>
          <p:nvPr/>
        </p:nvSpPr>
        <p:spPr>
          <a:xfrm>
            <a:off x="1630396" y="6562120"/>
            <a:ext cx="3915057" cy="79385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f>
                    <m:fPr>
                      <m:ctrlPr>
                        <a:rPr xmlns:a="http://schemas.openxmlformats.org/drawingml/2006/main" sz="2400" i="1">
                          <a:solidFill>
                            <a:srgbClr val="000000"/>
                          </a:solidFill>
                          <a:latin typeface="Cambria Math" panose="02040503050406030204" pitchFamily="18" charset="0"/>
                        </a:rPr>
                      </m:ctrlPr>
                      <m:type m:val="bar"/>
                    </m:fPr>
                    <m:num>
                      <m:r>
                        <m:rPr>
                          <m:sty m:val="p"/>
                        </m:rP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J</m:t>
                      </m:r>
                    </m:num>
                    <m:den>
                      <m:r>
                        <m:rPr>
                          <m:sty m:val="p"/>
                        </m:rP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w</m:t>
                          </m:r>
                        </m:e>
                        <m:sub>
                          <m:r>
                            <a:rPr xmlns:a="http://schemas.openxmlformats.org/drawingml/2006/main" sz="2400" i="1">
                              <a:solidFill>
                                <a:srgbClr val="000000"/>
                              </a:solidFill>
                              <a:latin typeface="Cambria Math" panose="02040503050406030204" pitchFamily="18" charset="0"/>
                            </a:rPr>
                            <m:t>j</m:t>
                          </m:r>
                        </m:sub>
                      </m:sSub>
                    </m:den>
                  </m:f>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limLow>
                    <m:e>
                      <m:r>
                        <a:rPr xmlns:a="http://schemas.openxmlformats.org/drawingml/2006/main" sz="2400" i="1">
                          <a:solidFill>
                            <a:srgbClr val="000000"/>
                          </a:solidFill>
                          <a:latin typeface="Cambria Math" panose="02040503050406030204" pitchFamily="18" charset="0"/>
                        </a:rPr>
                        <m:t>∑</m:t>
                      </m:r>
                    </m:e>
                    <m:lim>
                      <m:r>
                        <a:rPr xmlns:a="http://schemas.openxmlformats.org/drawingml/2006/main" sz="2400" i="1">
                          <a:solidFill>
                            <a:srgbClr val="000000"/>
                          </a:solidFill>
                          <a:latin typeface="Cambria Math" panose="02040503050406030204" pitchFamily="18" charset="0"/>
                        </a:rPr>
                        <m:t>i</m:t>
                      </m:r>
                    </m:lim>
                  </m:limLow>
                  <m:d>
                    <m:dPr>
                      <m:ctrlPr>
                        <a:rPr xmlns:a="http://schemas.openxmlformats.org/drawingml/2006/main" sz="2400" i="1">
                          <a:solidFill>
                            <a:srgbClr val="000000"/>
                          </a:solidFill>
                          <a:latin typeface="Cambria Math" panose="02040503050406030204" pitchFamily="18" charset="0"/>
                        </a:rPr>
                      </m:ctrlPr>
                    </m:dPr>
                    <m:e>
                      <m:sSup>
                        <m:e>
                          <m:r>
                            <a:rPr xmlns:a="http://schemas.openxmlformats.org/drawingml/2006/main" sz="2400" i="1">
                              <a:solidFill>
                                <a:srgbClr val="000000"/>
                              </a:solidFill>
                              <a:latin typeface="Cambria Math" panose="02040503050406030204" pitchFamily="18" charset="0"/>
                            </a:rPr>
                            <m:t>y</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ϕ</m:t>
                      </m:r>
                      <m:d>
                        <m:dPr>
                          <m:ctrlPr>
                            <a:rPr xmlns:a="http://schemas.openxmlformats.org/drawingml/2006/main" sz="2400" i="1">
                              <a:solidFill>
                                <a:srgbClr val="000000"/>
                              </a:solidFill>
                              <a:latin typeface="Cambria Math" panose="02040503050406030204" pitchFamily="18" charset="0"/>
                            </a:rPr>
                          </m:ctrlPr>
                        </m:dPr>
                        <m:e>
                          <m:sSup>
                            <m:e>
                              <m:r>
                                <a:rPr xmlns:a="http://schemas.openxmlformats.org/drawingml/2006/main" sz="2400" i="1">
                                  <a:solidFill>
                                    <a:srgbClr val="000000"/>
                                  </a:solidFill>
                                  <a:latin typeface="Cambria Math" panose="02040503050406030204" pitchFamily="18" charset="0"/>
                                </a:rPr>
                                <m:t>z</m:t>
                              </m:r>
                            </m:e>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p>
                        </m:e>
                      </m:d>
                    </m:e>
                  </m:d>
                  <m:sSubSup>
                    <m:e>
                      <m:r>
                        <a:rPr xmlns:a="http://schemas.openxmlformats.org/drawingml/2006/main" sz="2400" i="1">
                          <a:solidFill>
                            <a:srgbClr val="000000"/>
                          </a:solidFill>
                          <a:latin typeface="Cambria Math" panose="02040503050406030204" pitchFamily="18" charset="0"/>
                        </a:rPr>
                        <m:t>x</m:t>
                      </m:r>
                    </m:e>
                    <m:sub>
                      <m:r>
                        <a:rPr xmlns:a="http://schemas.openxmlformats.org/drawingml/2006/main" sz="2400" i="1">
                          <a:solidFill>
                            <a:srgbClr val="000000"/>
                          </a:solidFill>
                          <a:latin typeface="Cambria Math" panose="02040503050406030204" pitchFamily="18" charset="0"/>
                        </a:rPr>
                        <m:t>j</m:t>
                      </m:r>
                    </m:sub>
                    <m: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i</m:t>
                      </m:r>
                      <m:r>
                        <a:rPr xmlns:a="http://schemas.openxmlformats.org/drawingml/2006/main" sz="2400" i="1">
                          <a:solidFill>
                            <a:srgbClr val="000000"/>
                          </a:solidFill>
                          <a:latin typeface="Cambria Math" panose="02040503050406030204" pitchFamily="18" charset="0"/>
                        </a:rPr>
                        <m:t>)</m:t>
                      </m:r>
                    </m:sup>
                  </m:sSubSup>
                </m:oMath>
              </m:oMathPara>
            </a14:m>
            <a:endParaRPr sz="2400"/>
          </a:p>
        </p:txBody>
      </p:sp>
      <p:sp>
        <p:nvSpPr>
          <p:cNvPr id="373" name="Equation"/>
          <p:cNvSpPr txBox="1"/>
          <p:nvPr/>
        </p:nvSpPr>
        <p:spPr>
          <a:xfrm>
            <a:off x="1086980" y="8376669"/>
            <a:ext cx="6363811" cy="992323"/>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m:rPr>
                      <m:sty m:val="p"/>
                    </m:rPr>
                    <a:rPr xmlns:a="http://schemas.openxmlformats.org/drawingml/2006/main" sz="3000" i="1">
                      <a:solidFill>
                        <a:srgbClr val="000000"/>
                      </a:solidFill>
                      <a:latin typeface="Cambria Math" panose="02040503050406030204" pitchFamily="18" charset="0"/>
                    </a:rPr>
                    <m:t>Δ</m:t>
                  </m:r>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j</m:t>
                      </m:r>
                    </m:sub>
                  </m:sSub>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η</m:t>
                  </m:r>
                  <m:f>
                    <m:fPr>
                      <m:ctrlPr>
                        <a:rPr xmlns:a="http://schemas.openxmlformats.org/drawingml/2006/main" sz="3000" i="1">
                          <a:solidFill>
                            <a:srgbClr val="000000"/>
                          </a:solidFill>
                          <a:latin typeface="Cambria Math" panose="02040503050406030204" pitchFamily="18" charset="0"/>
                        </a:rPr>
                      </m:ctrlPr>
                      <m:type m:val="bar"/>
                    </m:fPr>
                    <m:num>
                      <m:r>
                        <m:rPr>
                          <m:sty m:val="p"/>
                        </m:rP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J</m:t>
                      </m:r>
                    </m:num>
                    <m:den>
                      <m:r>
                        <m:rPr>
                          <m:sty m:val="p"/>
                        </m:rPr>
                        <a:rPr xmlns:a="http://schemas.openxmlformats.org/drawingml/2006/main" sz="3000" i="1">
                          <a:solidFill>
                            <a:srgbClr val="000000"/>
                          </a:solidFill>
                          <a:latin typeface="Cambria Math" panose="02040503050406030204" pitchFamily="18" charset="0"/>
                        </a:rPr>
                        <m:t>∂</m:t>
                      </m:r>
                      <m:sSub>
                        <m:e>
                          <m:r>
                            <a:rPr xmlns:a="http://schemas.openxmlformats.org/drawingml/2006/main" sz="3000" i="1">
                              <a:solidFill>
                                <a:srgbClr val="000000"/>
                              </a:solidFill>
                              <a:latin typeface="Cambria Math" panose="02040503050406030204" pitchFamily="18" charset="0"/>
                            </a:rPr>
                            <m:t>w</m:t>
                          </m:r>
                        </m:e>
                        <m:sub>
                          <m:r>
                            <a:rPr xmlns:a="http://schemas.openxmlformats.org/drawingml/2006/main" sz="3000" i="1">
                              <a:solidFill>
                                <a:srgbClr val="000000"/>
                              </a:solidFill>
                              <a:latin typeface="Cambria Math" panose="02040503050406030204" pitchFamily="18" charset="0"/>
                            </a:rPr>
                            <m:t>j</m:t>
                          </m:r>
                        </m:sub>
                      </m:sSub>
                    </m:den>
                  </m:f>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η</m:t>
                  </m:r>
                  <m:limLow>
                    <m:e>
                      <m:r>
                        <a:rPr xmlns:a="http://schemas.openxmlformats.org/drawingml/2006/main" sz="3000" i="1">
                          <a:solidFill>
                            <a:srgbClr val="000000"/>
                          </a:solidFill>
                          <a:latin typeface="Cambria Math" panose="02040503050406030204" pitchFamily="18" charset="0"/>
                        </a:rPr>
                        <m:t>∑</m:t>
                      </m:r>
                    </m:e>
                    <m:lim>
                      <m:r>
                        <a:rPr xmlns:a="http://schemas.openxmlformats.org/drawingml/2006/main" sz="3000" i="1">
                          <a:solidFill>
                            <a:srgbClr val="000000"/>
                          </a:solidFill>
                          <a:latin typeface="Cambria Math" panose="02040503050406030204" pitchFamily="18" charset="0"/>
                        </a:rPr>
                        <m:t>i</m:t>
                      </m:r>
                    </m:lim>
                  </m:limLow>
                  <m:d>
                    <m:dPr>
                      <m:ctrlPr>
                        <a:rPr xmlns:a="http://schemas.openxmlformats.org/drawingml/2006/main" sz="3000" i="1">
                          <a:solidFill>
                            <a:srgbClr val="000000"/>
                          </a:solidFill>
                          <a:latin typeface="Cambria Math" panose="02040503050406030204" pitchFamily="18" charset="0"/>
                        </a:rPr>
                      </m:ctrlPr>
                    </m:dPr>
                    <m:e>
                      <m:sSup>
                        <m:e>
                          <m:r>
                            <a:rPr xmlns:a="http://schemas.openxmlformats.org/drawingml/2006/main" sz="3000" i="1">
                              <a:solidFill>
                                <a:srgbClr val="000000"/>
                              </a:solidFill>
                              <a:latin typeface="Cambria Math" panose="02040503050406030204" pitchFamily="18" charset="0"/>
                            </a:rPr>
                            <m:t>y</m:t>
                          </m:r>
                        </m:e>
                        <m: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sup>
                      </m:s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ϕ</m:t>
                      </m:r>
                      <m:d>
                        <m:dPr>
                          <m:ctrlPr>
                            <a:rPr xmlns:a="http://schemas.openxmlformats.org/drawingml/2006/main" sz="3000" i="1">
                              <a:solidFill>
                                <a:srgbClr val="000000"/>
                              </a:solidFill>
                              <a:latin typeface="Cambria Math" panose="02040503050406030204" pitchFamily="18" charset="0"/>
                            </a:rPr>
                          </m:ctrlPr>
                        </m:dPr>
                        <m:e>
                          <m:sSup>
                            <m:e>
                              <m:r>
                                <a:rPr xmlns:a="http://schemas.openxmlformats.org/drawingml/2006/main" sz="3000" i="1">
                                  <a:solidFill>
                                    <a:srgbClr val="000000"/>
                                  </a:solidFill>
                                  <a:latin typeface="Cambria Math" panose="02040503050406030204" pitchFamily="18" charset="0"/>
                                </a:rPr>
                                <m:t>z</m:t>
                              </m:r>
                            </m:e>
                            <m: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sup>
                          </m:sSup>
                        </m:e>
                      </m:d>
                    </m:e>
                  </m:d>
                  <m:sSubSup>
                    <m:e>
                      <m:r>
                        <a:rPr xmlns:a="http://schemas.openxmlformats.org/drawingml/2006/main" sz="3000" i="1">
                          <a:solidFill>
                            <a:srgbClr val="000000"/>
                          </a:solidFill>
                          <a:latin typeface="Cambria Math" panose="02040503050406030204" pitchFamily="18" charset="0"/>
                        </a:rPr>
                        <m:t>x</m:t>
                      </m:r>
                    </m:e>
                    <m:sub>
                      <m:r>
                        <a:rPr xmlns:a="http://schemas.openxmlformats.org/drawingml/2006/main" sz="3000" i="1">
                          <a:solidFill>
                            <a:srgbClr val="000000"/>
                          </a:solidFill>
                          <a:latin typeface="Cambria Math" panose="02040503050406030204" pitchFamily="18" charset="0"/>
                        </a:rPr>
                        <m:t>j</m:t>
                      </m:r>
                    </m:sub>
                    <m: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i</m:t>
                      </m:r>
                      <m:r>
                        <a:rPr xmlns:a="http://schemas.openxmlformats.org/drawingml/2006/main" sz="3000" i="1">
                          <a:solidFill>
                            <a:srgbClr val="000000"/>
                          </a:solidFill>
                          <a:latin typeface="Cambria Math" panose="02040503050406030204" pitchFamily="18" charset="0"/>
                        </a:rPr>
                        <m:t>)</m:t>
                      </m:r>
                    </m:sup>
                  </m:sSubSup>
                </m:oMath>
              </m:oMathPara>
            </a14:m>
            <a:endParaRPr sz="3000"/>
          </a:p>
        </p:txBody>
      </p:sp>
      <p:sp>
        <p:nvSpPr>
          <p:cNvPr id="374" name="IF"/>
          <p:cNvSpPr txBox="1"/>
          <p:nvPr/>
        </p:nvSpPr>
        <p:spPr>
          <a:xfrm>
            <a:off x="1039276" y="6736554"/>
            <a:ext cx="30708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IF</a:t>
            </a:r>
          </a:p>
        </p:txBody>
      </p:sp>
      <p:sp>
        <p:nvSpPr>
          <p:cNvPr id="375" name="Since we update all weights Simultaneously, our a…"/>
          <p:cNvSpPr txBox="1"/>
          <p:nvPr/>
        </p:nvSpPr>
        <p:spPr>
          <a:xfrm>
            <a:off x="7822321" y="6736554"/>
            <a:ext cx="4700525" cy="1008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Helvetica Neue"/>
                <a:ea typeface="Helvetica Neue"/>
                <a:cs typeface="Helvetica Neue"/>
                <a:sym typeface="Helvetica Neue"/>
              </a:defRPr>
            </a:pPr>
            <a:r>
              <a:t>Since we update all weights Simultaneously, our a</a:t>
            </a:r>
          </a:p>
          <a:p>
            <a:pPr>
              <a:defRPr>
                <a:latin typeface="Helvetica Neue"/>
                <a:ea typeface="Helvetica Neue"/>
                <a:cs typeface="Helvetica Neue"/>
                <a:sym typeface="Helvetica Neue"/>
              </a:defRPr>
            </a:pPr>
            <a:r>
              <a:t>Adaline rule is Still</a:t>
            </a:r>
          </a:p>
        </p:txBody>
      </p:sp>
      <p:sp>
        <p:nvSpPr>
          <p:cNvPr id="376" name="Equation"/>
          <p:cNvSpPr txBox="1"/>
          <p:nvPr/>
        </p:nvSpPr>
        <p:spPr>
          <a:xfrm>
            <a:off x="9155652" y="8004274"/>
            <a:ext cx="2033864" cy="272797"/>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w</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w</m:t>
                  </m:r>
                  <m:r>
                    <a:rPr xmlns:a="http://schemas.openxmlformats.org/drawingml/2006/main" sz="3000" i="1">
                      <a:solidFill>
                        <a:srgbClr val="000000"/>
                      </a:solidFill>
                      <a:latin typeface="Cambria Math" panose="02040503050406030204" pitchFamily="18" charset="0"/>
                    </a:rPr>
                    <m:t>+</m:t>
                  </m:r>
                  <m:r>
                    <m:rPr>
                      <m:sty m:val="p"/>
                    </m:rPr>
                    <a:rPr xmlns:a="http://schemas.openxmlformats.org/drawingml/2006/main" sz="3000" i="1">
                      <a:solidFill>
                        <a:srgbClr val="000000"/>
                      </a:solidFill>
                      <a:latin typeface="Cambria Math" panose="02040503050406030204" pitchFamily="18" charset="0"/>
                    </a:rPr>
                    <m:t>Δ</m:t>
                  </m:r>
                  <m:r>
                    <a:rPr xmlns:a="http://schemas.openxmlformats.org/drawingml/2006/main" sz="3000" i="1">
                      <a:solidFill>
                        <a:srgbClr val="000000"/>
                      </a:solidFill>
                      <a:latin typeface="Cambria Math" panose="02040503050406030204" pitchFamily="18" charset="0"/>
                    </a:rPr>
                    <m:t>w</m:t>
                  </m:r>
                </m:oMath>
              </m:oMathPara>
            </a14:m>
            <a:endParaRPr sz="3000"/>
          </a:p>
        </p:txBody>
      </p:sp>
      <p:sp>
        <p:nvSpPr>
          <p:cNvPr id="377" name="(This is what we get when we partially differentiate  our S.S.E cost function, notice the minus sign)"/>
          <p:cNvSpPr txBox="1"/>
          <p:nvPr/>
        </p:nvSpPr>
        <p:spPr>
          <a:xfrm>
            <a:off x="789975" y="7479572"/>
            <a:ext cx="5595900" cy="5531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atin typeface="Helvetica Neue"/>
                <a:ea typeface="Helvetica Neue"/>
                <a:cs typeface="Helvetica Neue"/>
                <a:sym typeface="Helvetica Neue"/>
              </a:defRPr>
            </a:lvl1pPr>
          </a:lstStyle>
          <a:p>
            <a:pPr/>
            <a:r>
              <a:t>(This is what we get when we partially differentiate  our S.S.E cost function, notice the minus sign)</a:t>
            </a:r>
          </a:p>
        </p:txBody>
      </p:sp>
      <p:sp>
        <p:nvSpPr>
          <p:cNvPr id="378" name="Circle"/>
          <p:cNvSpPr/>
          <p:nvPr/>
        </p:nvSpPr>
        <p:spPr>
          <a:xfrm>
            <a:off x="537910" y="2372453"/>
            <a:ext cx="307087" cy="307087"/>
          </a:xfrm>
          <a:prstGeom prst="ellipse">
            <a:avLst/>
          </a:pr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379" name="Circle"/>
          <p:cNvSpPr/>
          <p:nvPr/>
        </p:nvSpPr>
        <p:spPr>
          <a:xfrm>
            <a:off x="537910" y="4467287"/>
            <a:ext cx="307087" cy="307086"/>
          </a:xfrm>
          <a:prstGeom prst="ellipse">
            <a:avLst/>
          </a:prstGeom>
          <a:solidFill>
            <a:schemeClr val="accent6"/>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380" name="Circle"/>
          <p:cNvSpPr/>
          <p:nvPr/>
        </p:nvSpPr>
        <p:spPr>
          <a:xfrm>
            <a:off x="582910" y="8376669"/>
            <a:ext cx="307087" cy="307087"/>
          </a:xfrm>
          <a:prstGeom prst="ellipse">
            <a:avLst/>
          </a:prstGeom>
          <a:solidFill>
            <a:schemeClr val="accent6"/>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381" name="-&gt;   this Can be expressed as the dot product of feature matrix X and the error vector."/>
          <p:cNvSpPr txBox="1"/>
          <p:nvPr/>
        </p:nvSpPr>
        <p:spPr>
          <a:xfrm>
            <a:off x="7647775" y="8818789"/>
            <a:ext cx="4834778" cy="5783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defRPr b="1" sz="1600">
                <a:latin typeface="Helvetica Neue"/>
                <a:ea typeface="Helvetica Neue"/>
                <a:cs typeface="Helvetica Neue"/>
                <a:sym typeface="Helvetica Neue"/>
              </a:defRPr>
            </a:pPr>
            <a:r>
              <a:t>-&gt;   this Can be expressed as the dot product of feature matrix X and the error vector.</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Writing your own AdaLiNe Classifier in Python"/>
          <p:cNvSpPr txBox="1"/>
          <p:nvPr>
            <p:ph type="title" idx="4294967295"/>
          </p:nvPr>
        </p:nvSpPr>
        <p:spPr>
          <a:xfrm>
            <a:off x="1267328" y="254000"/>
            <a:ext cx="11099801" cy="1454942"/>
          </a:xfrm>
          <a:prstGeom prst="rect">
            <a:avLst/>
          </a:prstGeom>
        </p:spPr>
        <p:txBody>
          <a:bodyPr/>
          <a:lstStyle>
            <a:lvl1pPr defTabSz="374904">
              <a:lnSpc>
                <a:spcPts val="6100"/>
              </a:lnSpc>
              <a:spcBef>
                <a:spcPts val="1100"/>
              </a:spcBef>
              <a:defRPr b="1" sz="3936">
                <a:latin typeface="Helvetica Neue"/>
                <a:ea typeface="Helvetica Neue"/>
                <a:cs typeface="Helvetica Neue"/>
                <a:sym typeface="Helvetica Neue"/>
              </a:defRPr>
            </a:lvl1pPr>
          </a:lstStyle>
          <a:p>
            <a:pPr/>
            <a:r>
              <a:t>Writing your own AdaLiNe Classifier in Python</a:t>
            </a:r>
          </a:p>
        </p:txBody>
      </p:sp>
      <p:sp>
        <p:nvSpPr>
          <p:cNvPr id="384" name="The init method"/>
          <p:cNvSpPr txBox="1"/>
          <p:nvPr/>
        </p:nvSpPr>
        <p:spPr>
          <a:xfrm>
            <a:off x="4954300" y="945530"/>
            <a:ext cx="338762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init method</a:t>
            </a:r>
          </a:p>
        </p:txBody>
      </p:sp>
      <p:pic>
        <p:nvPicPr>
          <p:cNvPr id="385" name="ada_init.png" descr="ada_init.png"/>
          <p:cNvPicPr>
            <a:picLocks noChangeAspect="1"/>
          </p:cNvPicPr>
          <p:nvPr/>
        </p:nvPicPr>
        <p:blipFill>
          <a:blip r:embed="rId2">
            <a:extLst/>
          </a:blip>
          <a:stretch>
            <a:fillRect/>
          </a:stretch>
        </p:blipFill>
        <p:spPr>
          <a:xfrm>
            <a:off x="1877704" y="1697681"/>
            <a:ext cx="9249392" cy="7175285"/>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The net_input and activation methods"/>
          <p:cNvSpPr txBox="1"/>
          <p:nvPr/>
        </p:nvSpPr>
        <p:spPr>
          <a:xfrm>
            <a:off x="2799291" y="978622"/>
            <a:ext cx="8035875" cy="647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net_input and activation methods</a:t>
            </a:r>
          </a:p>
        </p:txBody>
      </p:sp>
      <p:sp>
        <p:nvSpPr>
          <p:cNvPr id="388" name="The predict method"/>
          <p:cNvSpPr txBox="1"/>
          <p:nvPr/>
        </p:nvSpPr>
        <p:spPr>
          <a:xfrm>
            <a:off x="4386383" y="5282086"/>
            <a:ext cx="423203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predict method</a:t>
            </a:r>
          </a:p>
        </p:txBody>
      </p:sp>
      <p:pic>
        <p:nvPicPr>
          <p:cNvPr id="389" name="ada_in_act.png" descr="ada_in_act.png"/>
          <p:cNvPicPr>
            <a:picLocks noChangeAspect="1"/>
          </p:cNvPicPr>
          <p:nvPr/>
        </p:nvPicPr>
        <p:blipFill>
          <a:blip r:embed="rId2">
            <a:extLst/>
          </a:blip>
          <a:stretch>
            <a:fillRect/>
          </a:stretch>
        </p:blipFill>
        <p:spPr>
          <a:xfrm>
            <a:off x="1231900" y="1832312"/>
            <a:ext cx="10541000" cy="2717801"/>
          </a:xfrm>
          <a:prstGeom prst="rect">
            <a:avLst/>
          </a:prstGeom>
          <a:ln w="12700">
            <a:miter lim="400000"/>
          </a:ln>
        </p:spPr>
      </p:pic>
      <p:pic>
        <p:nvPicPr>
          <p:cNvPr id="390" name="ada_predict.png" descr="ada_predict.png"/>
          <p:cNvPicPr>
            <a:picLocks noChangeAspect="1"/>
          </p:cNvPicPr>
          <p:nvPr/>
        </p:nvPicPr>
        <p:blipFill>
          <a:blip r:embed="rId3">
            <a:extLst/>
          </a:blip>
          <a:stretch>
            <a:fillRect/>
          </a:stretch>
        </p:blipFill>
        <p:spPr>
          <a:xfrm>
            <a:off x="1029617" y="6278340"/>
            <a:ext cx="10945566" cy="2250491"/>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he Fit method"/>
          <p:cNvSpPr txBox="1"/>
          <p:nvPr/>
        </p:nvSpPr>
        <p:spPr>
          <a:xfrm>
            <a:off x="4987230" y="30544"/>
            <a:ext cx="3291765"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Fit method</a:t>
            </a:r>
          </a:p>
        </p:txBody>
      </p:sp>
      <p:pic>
        <p:nvPicPr>
          <p:cNvPr id="393" name="ada_fit.png" descr="ada_fit.png"/>
          <p:cNvPicPr>
            <a:picLocks noChangeAspect="1"/>
          </p:cNvPicPr>
          <p:nvPr/>
        </p:nvPicPr>
        <p:blipFill>
          <a:blip r:embed="rId2">
            <a:extLst/>
          </a:blip>
          <a:stretch>
            <a:fillRect/>
          </a:stretch>
        </p:blipFill>
        <p:spPr>
          <a:xfrm>
            <a:off x="1079346" y="978422"/>
            <a:ext cx="10846108" cy="8216749"/>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5" name="ada_data.png" descr="ada_data.png"/>
          <p:cNvPicPr>
            <a:picLocks noChangeAspect="1"/>
          </p:cNvPicPr>
          <p:nvPr/>
        </p:nvPicPr>
        <p:blipFill>
          <a:blip r:embed="rId2">
            <a:extLst/>
          </a:blip>
          <a:stretch>
            <a:fillRect/>
          </a:stretch>
        </p:blipFill>
        <p:spPr>
          <a:xfrm>
            <a:off x="1524527" y="188590"/>
            <a:ext cx="10233769" cy="9376420"/>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7" name="ada_train_1.png" descr="ada_train_1.png"/>
          <p:cNvPicPr>
            <a:picLocks noChangeAspect="1"/>
          </p:cNvPicPr>
          <p:nvPr/>
        </p:nvPicPr>
        <p:blipFill>
          <a:blip r:embed="rId2">
            <a:extLst/>
          </a:blip>
          <a:stretch>
            <a:fillRect/>
          </a:stretch>
        </p:blipFill>
        <p:spPr>
          <a:xfrm>
            <a:off x="531649" y="954858"/>
            <a:ext cx="12001501" cy="2489201"/>
          </a:xfrm>
          <a:prstGeom prst="rect">
            <a:avLst/>
          </a:prstGeom>
          <a:ln w="12700">
            <a:miter lim="400000"/>
          </a:ln>
        </p:spPr>
      </p:pic>
      <p:pic>
        <p:nvPicPr>
          <p:cNvPr id="398" name="ada_train_2.png" descr="ada_train_2.png"/>
          <p:cNvPicPr>
            <a:picLocks noChangeAspect="1"/>
          </p:cNvPicPr>
          <p:nvPr/>
        </p:nvPicPr>
        <p:blipFill>
          <a:blip r:embed="rId3">
            <a:extLst/>
          </a:blip>
          <a:stretch>
            <a:fillRect/>
          </a:stretch>
        </p:blipFill>
        <p:spPr>
          <a:xfrm>
            <a:off x="531649" y="3439502"/>
            <a:ext cx="12001501" cy="5003801"/>
          </a:xfrm>
          <a:prstGeom prst="rect">
            <a:avLst/>
          </a:prstGeom>
          <a:ln w="12700">
            <a:miter lim="400000"/>
          </a:ln>
        </p:spPr>
      </p:pic>
      <p:sp>
        <p:nvSpPr>
          <p:cNvPr id="399" name="* Notice the two instances of Adaline classifier with same data but different learning rates."/>
          <p:cNvSpPr txBox="1"/>
          <p:nvPr/>
        </p:nvSpPr>
        <p:spPr>
          <a:xfrm>
            <a:off x="1200433" y="9017842"/>
            <a:ext cx="983894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Notice the two instances of Adaline classifier with same data but different learning rates.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Chapter 1…"/>
          <p:cNvSpPr txBox="1"/>
          <p:nvPr>
            <p:ph type="title"/>
          </p:nvPr>
        </p:nvSpPr>
        <p:spPr>
          <a:prstGeom prst="rect">
            <a:avLst/>
          </a:prstGeom>
        </p:spPr>
        <p:txBody>
          <a:bodyPr/>
          <a:lstStyle/>
          <a:p>
            <a:pPr/>
            <a:r>
              <a:t>Chapter 1</a:t>
            </a:r>
          </a:p>
          <a:p>
            <a:pPr/>
          </a:p>
          <a:p>
            <a:pPr/>
            <a:r>
              <a:t>Demystifying Machine learning.</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1" name="ada_lr.png" descr="ada_lr.png"/>
          <p:cNvPicPr>
            <a:picLocks noChangeAspect="1"/>
          </p:cNvPicPr>
          <p:nvPr/>
        </p:nvPicPr>
        <p:blipFill>
          <a:blip r:embed="rId2">
            <a:extLst/>
          </a:blip>
          <a:stretch>
            <a:fillRect/>
          </a:stretch>
        </p:blipFill>
        <p:spPr>
          <a:xfrm>
            <a:off x="0" y="280699"/>
            <a:ext cx="13004801" cy="7122234"/>
          </a:xfrm>
          <a:prstGeom prst="rect">
            <a:avLst/>
          </a:prstGeom>
          <a:ln w="12700">
            <a:miter lim="400000"/>
          </a:ln>
        </p:spPr>
      </p:pic>
      <p:pic>
        <p:nvPicPr>
          <p:cNvPr id="402" name="ada_cost_2.png" descr="ada_cost_2.png"/>
          <p:cNvPicPr>
            <a:picLocks noChangeAspect="1"/>
          </p:cNvPicPr>
          <p:nvPr/>
        </p:nvPicPr>
        <p:blipFill>
          <a:blip r:embed="rId3">
            <a:extLst/>
          </a:blip>
          <a:stretch>
            <a:fillRect/>
          </a:stretch>
        </p:blipFill>
        <p:spPr>
          <a:xfrm>
            <a:off x="847992" y="6962765"/>
            <a:ext cx="11548813" cy="1655949"/>
          </a:xfrm>
          <a:prstGeom prst="rect">
            <a:avLst/>
          </a:prstGeom>
          <a:ln w="12700">
            <a:miter lim="400000"/>
          </a:ln>
        </p:spPr>
      </p:pic>
      <p:sp>
        <p:nvSpPr>
          <p:cNvPr id="403" name="* Notice the Costs of two Adaline classifiers with same data but different learning rates."/>
          <p:cNvSpPr txBox="1"/>
          <p:nvPr/>
        </p:nvSpPr>
        <p:spPr>
          <a:xfrm>
            <a:off x="1336958" y="9017842"/>
            <a:ext cx="956589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Notice the Costs of two Adaline classifiers with same data but different learning rates.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How the model performed with learning rate 1"/>
          <p:cNvSpPr txBox="1"/>
          <p:nvPr/>
        </p:nvSpPr>
        <p:spPr>
          <a:xfrm>
            <a:off x="1744073" y="300540"/>
            <a:ext cx="975664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the model performed with learning rate 1</a:t>
            </a:r>
          </a:p>
        </p:txBody>
      </p:sp>
      <p:pic>
        <p:nvPicPr>
          <p:cNvPr id="406" name="ada1_bound.png" descr="ada1_bound.png"/>
          <p:cNvPicPr>
            <a:picLocks noChangeAspect="1"/>
          </p:cNvPicPr>
          <p:nvPr/>
        </p:nvPicPr>
        <p:blipFill>
          <a:blip r:embed="rId2">
            <a:extLst/>
          </a:blip>
          <a:stretch>
            <a:fillRect/>
          </a:stretch>
        </p:blipFill>
        <p:spPr>
          <a:xfrm>
            <a:off x="1445573" y="924993"/>
            <a:ext cx="10113654" cy="9266366"/>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How the model performed with learning rate 2"/>
          <p:cNvSpPr txBox="1"/>
          <p:nvPr/>
        </p:nvSpPr>
        <p:spPr>
          <a:xfrm>
            <a:off x="1744073" y="300540"/>
            <a:ext cx="975664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the model performed with learning rate 2</a:t>
            </a:r>
          </a:p>
        </p:txBody>
      </p:sp>
      <p:pic>
        <p:nvPicPr>
          <p:cNvPr id="409" name="ada2_bound.png" descr="ada2_bound.png"/>
          <p:cNvPicPr>
            <a:picLocks noChangeAspect="1"/>
          </p:cNvPicPr>
          <p:nvPr/>
        </p:nvPicPr>
        <p:blipFill>
          <a:blip r:embed="rId2">
            <a:extLst/>
          </a:blip>
          <a:stretch>
            <a:fillRect/>
          </a:stretch>
        </p:blipFill>
        <p:spPr>
          <a:xfrm>
            <a:off x="1580424" y="1011784"/>
            <a:ext cx="10083948" cy="9239149"/>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The Logistic Regression Algorithm."/>
          <p:cNvSpPr txBox="1"/>
          <p:nvPr>
            <p:ph type="ctrTitle"/>
          </p:nvPr>
        </p:nvSpPr>
        <p:spPr>
          <a:prstGeom prst="rect">
            <a:avLst/>
          </a:prstGeom>
        </p:spPr>
        <p:txBody>
          <a:bodyPr/>
          <a:lstStyle/>
          <a:p>
            <a:pPr/>
            <a:r>
              <a:t>The Logistic Regression Algorithm.</a:t>
            </a:r>
          </a:p>
        </p:txBody>
      </p:sp>
      <p:sp>
        <p:nvSpPr>
          <p:cNvPr id="412" name="Body"/>
          <p:cNvSpPr txBox="1"/>
          <p:nvPr>
            <p:ph type="subTitle" sz="quarter" idx="1"/>
          </p:nvPr>
        </p:nvSpPr>
        <p:spPr>
          <a:xfrm>
            <a:off x="1270000" y="5041900"/>
            <a:ext cx="10464800" cy="2091633"/>
          </a:xfrm>
          <a:prstGeom prst="rect">
            <a:avLst/>
          </a:prstGeom>
        </p:spPr>
        <p:txBody>
          <a:bodyPr/>
          <a:lstStyle/>
          <a:p>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Logistic Regression is one of the most widely used algorithms for classification in the industry today.…"/>
          <p:cNvSpPr txBox="1"/>
          <p:nvPr/>
        </p:nvSpPr>
        <p:spPr>
          <a:xfrm>
            <a:off x="961367" y="1168759"/>
            <a:ext cx="10842070" cy="8316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Logistic Regression is one of the most widely used algorithms for classification in the industry today.</a:t>
            </a:r>
            <a:b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Inspite of the name, Logistic Regression, just like the previously discussed </a:t>
            </a:r>
            <a:r>
              <a:rPr u="sng">
                <a:ln w="0" cap="flat">
                  <a:solidFill>
                    <a:srgbClr val="0000EE"/>
                  </a:solidFill>
                  <a:prstDash val="solid"/>
                  <a:miter lim="400000"/>
                </a:ln>
                <a:solidFill>
                  <a:srgbClr val="0000EE"/>
                </a:solidFill>
                <a:hlinkClick r:id="rId2" invalidUrl="" action="" tgtFrame="" tooltip="" history="1" highlightClick="0" endSnd="0"/>
              </a:rPr>
              <a:t>Adaline model</a:t>
            </a:r>
            <a:r>
              <a:t> is a linear model for </a:t>
            </a:r>
            <a:r>
              <a:rPr b="1"/>
              <a:t>binary classification and NOT regression</a:t>
            </a:r>
            <a:r>
              <a:t>.</a:t>
            </a:r>
            <a:br/>
            <a:br/>
            <a:r>
              <a:t>It just as-well can be extended to work as a multi-class classifier via using techniques like the OneVersesRest(OvR) technique.</a:t>
            </a: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The reasons for Logistic Regression’s popularity? </a:t>
            </a: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    - It is an relatively easy model to implement and understand </a:t>
            </a: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    - it deals more in the probabilities that a given sample belongs to a certain  class than binary yes or No’s.</a:t>
            </a: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p>
          <a:p>
            <a:pPr algn="l" defTabSz="457200">
              <a:lnSpc>
                <a:spcPts val="4200"/>
              </a:lnSpc>
              <a:spcBef>
                <a:spcPts val="1200"/>
              </a:spcBef>
              <a:defRPr sz="2400">
                <a:ln w="0" cap="flat">
                  <a:solidFill>
                    <a:srgbClr val="000000"/>
                  </a:solidFill>
                  <a:prstDash val="solid"/>
                  <a:miter lim="400000"/>
                </a:ln>
                <a:latin typeface="Helvetica Neue"/>
                <a:ea typeface="Helvetica Neue"/>
                <a:cs typeface="Helvetica Neue"/>
                <a:sym typeface="Helvetica Neue"/>
              </a:defRPr>
            </a:pPr>
            <a:r>
              <a:t>Logistic Regression is a lot similar to </a:t>
            </a:r>
            <a:r>
              <a:rPr u="sng">
                <a:ln w="0" cap="flat">
                  <a:solidFill>
                    <a:srgbClr val="0000EE"/>
                  </a:solidFill>
                  <a:prstDash val="solid"/>
                  <a:miter lim="400000"/>
                </a:ln>
                <a:solidFill>
                  <a:srgbClr val="0000EE"/>
                </a:solidFill>
                <a:hlinkClick r:id="rId2" invalidUrl="" action="" tgtFrame="" tooltip="" history="1" highlightClick="0" endSnd="0"/>
              </a:rPr>
              <a:t>Adaline model</a:t>
            </a:r>
            <a:r>
              <a:t> but, </a:t>
            </a:r>
            <a:r>
              <a:rPr b="1"/>
              <a:t>with a different activation and cost functions</a:t>
            </a:r>
            <a:r>
              <a:t>, as we will see, this is where it all comes together. </a:t>
            </a:r>
          </a:p>
        </p:txBody>
      </p:sp>
      <p:sp>
        <p:nvSpPr>
          <p:cNvPr id="415" name="Logistic Regression"/>
          <p:cNvSpPr txBox="1"/>
          <p:nvPr/>
        </p:nvSpPr>
        <p:spPr>
          <a:xfrm>
            <a:off x="4382858" y="268869"/>
            <a:ext cx="423908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Logistic Regression</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Odds ratio:…"/>
          <p:cNvSpPr txBox="1"/>
          <p:nvPr/>
        </p:nvSpPr>
        <p:spPr>
          <a:xfrm>
            <a:off x="1060038" y="761301"/>
            <a:ext cx="11242024" cy="87409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33375" indent="-333375" algn="l">
              <a:spcBef>
                <a:spcPts val="3200"/>
              </a:spcBef>
              <a:buSzPct val="145000"/>
              <a:buChar char="•"/>
              <a:defRPr b="1" sz="2400">
                <a:latin typeface="Helvetica Neue"/>
                <a:ea typeface="Helvetica Neue"/>
                <a:cs typeface="Helvetica Neue"/>
                <a:sym typeface="Helvetica Neue"/>
              </a:defRPr>
            </a:pPr>
            <a:r>
              <a:t>Odds ratio:</a:t>
            </a:r>
          </a:p>
          <a:p>
            <a:pPr lvl="1" indent="0" algn="l">
              <a:lnSpc>
                <a:spcPct val="80000"/>
              </a:lnSpc>
              <a:spcBef>
                <a:spcPts val="3200"/>
              </a:spcBef>
              <a:defRPr sz="2400">
                <a:latin typeface="Helvetica Neue"/>
                <a:ea typeface="Helvetica Neue"/>
                <a:cs typeface="Helvetica Neue"/>
                <a:sym typeface="Helvetica Neue"/>
              </a:defRPr>
            </a:pPr>
            <a:r>
              <a:t>The odds in favour of a particular event, the odds ratio can be written as   </a:t>
            </a:r>
            <a14:m>
              <m:oMath>
                <m:f>
                  <m:fPr>
                    <m:ctrlPr>
                      <a:rPr xmlns:a="http://schemas.openxmlformats.org/drawingml/2006/main" sz="2150" i="1">
                        <a:solidFill>
                          <a:srgbClr val="000000"/>
                        </a:solidFill>
                        <a:latin typeface="Cambria Math" panose="02040503050406030204" pitchFamily="18" charset="0"/>
                      </a:rPr>
                    </m:ctrlPr>
                    <m:type m:val="bar"/>
                  </m:fPr>
                  <m:num>
                    <m:r>
                      <a:rPr xmlns:a="http://schemas.openxmlformats.org/drawingml/2006/main" sz="2150" i="1">
                        <a:solidFill>
                          <a:srgbClr val="000000"/>
                        </a:solidFill>
                        <a:latin typeface="Cambria Math" panose="02040503050406030204" pitchFamily="18" charset="0"/>
                      </a:rPr>
                      <m:t>p</m:t>
                    </m:r>
                  </m:num>
                  <m:den>
                    <m:r>
                      <a:rPr xmlns:a="http://schemas.openxmlformats.org/drawingml/2006/main" sz="2150" i="1">
                        <a:solidFill>
                          <a:srgbClr val="000000"/>
                        </a:solidFill>
                        <a:latin typeface="Cambria Math" panose="02040503050406030204" pitchFamily="18" charset="0"/>
                      </a:rPr>
                      <m:t>1</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p</m:t>
                    </m:r>
                  </m:den>
                </m:f>
              </m:oMath>
            </a14:m>
            <a:r>
              <a:rPr sz="1800">
                <a:latin typeface="STIXGeneral"/>
                <a:ea typeface="STIXGeneral"/>
                <a:cs typeface="STIXGeneral"/>
                <a:sym typeface="STIXGeneral"/>
              </a:rPr>
              <a:t>    </a:t>
            </a:r>
            <a:r>
              <a:t>where </a:t>
            </a:r>
            <a14:m>
              <m:oMath>
                <m:r>
                  <a:rPr xmlns:a="http://schemas.openxmlformats.org/drawingml/2006/main" sz="2650" i="1">
                    <a:solidFill>
                      <a:srgbClr val="000000"/>
                    </a:solidFill>
                    <a:latin typeface="Cambria Math" panose="02040503050406030204" pitchFamily="18" charset="0"/>
                  </a:rPr>
                  <m:t>p</m:t>
                </m:r>
              </m:oMath>
            </a14:m>
            <a:r>
              <a:t> is the probability of the positive* event.</a:t>
            </a:r>
            <a:br/>
            <a:br/>
            <a:r>
              <a:rPr sz="1900"/>
              <a:t>(* positive = the event we are looking for, not necessarily in a good context, eg: presence of a disease)</a:t>
            </a:r>
            <a:endParaRPr sz="1900"/>
          </a:p>
          <a:p>
            <a:pPr marL="333375" indent="-333375" algn="l">
              <a:spcBef>
                <a:spcPts val="3200"/>
              </a:spcBef>
              <a:buSzPct val="145000"/>
              <a:buChar char="•"/>
              <a:defRPr b="1" sz="2400">
                <a:latin typeface="Helvetica Neue"/>
                <a:ea typeface="Helvetica Neue"/>
                <a:cs typeface="Helvetica Neue"/>
                <a:sym typeface="Helvetica Neue"/>
              </a:defRPr>
            </a:pPr>
            <a:r>
              <a:t>LOGIT Function:-</a:t>
            </a:r>
          </a:p>
          <a:p>
            <a:pPr lvl="2" indent="0" algn="l">
              <a:lnSpc>
                <a:spcPct val="80000"/>
              </a:lnSpc>
              <a:spcBef>
                <a:spcPts val="3200"/>
              </a:spcBef>
              <a:defRPr b="1" sz="2400">
                <a:latin typeface="Helvetica Neue"/>
                <a:ea typeface="Helvetica Neue"/>
                <a:cs typeface="Helvetica Neue"/>
                <a:sym typeface="Helvetica Neue"/>
              </a:defRPr>
            </a:pPr>
            <a:r>
              <a:rPr sz="1900"/>
              <a:t>    </a:t>
            </a:r>
            <a14:m>
              <m:oMath>
                <m:r>
                  <a:rPr xmlns:a="http://schemas.openxmlformats.org/drawingml/2006/main" sz="2250" i="1">
                    <a:solidFill>
                      <a:srgbClr val="000000"/>
                    </a:solidFill>
                    <a:latin typeface="Cambria Math" panose="02040503050406030204" pitchFamily="18" charset="0"/>
                  </a:rPr>
                  <m:t>l</m:t>
                </m:r>
                <m:r>
                  <a:rPr xmlns:a="http://schemas.openxmlformats.org/drawingml/2006/main" sz="2250" i="1">
                    <a:solidFill>
                      <a:srgbClr val="000000"/>
                    </a:solidFill>
                    <a:latin typeface="Cambria Math" panose="02040503050406030204" pitchFamily="18" charset="0"/>
                  </a:rPr>
                  <m:t>o</m:t>
                </m:r>
                <m:r>
                  <a:rPr xmlns:a="http://schemas.openxmlformats.org/drawingml/2006/main" sz="2250" i="1">
                    <a:solidFill>
                      <a:srgbClr val="000000"/>
                    </a:solidFill>
                    <a:latin typeface="Cambria Math" panose="02040503050406030204" pitchFamily="18" charset="0"/>
                  </a:rPr>
                  <m:t>g</m:t>
                </m:r>
                <m:r>
                  <a:rPr xmlns:a="http://schemas.openxmlformats.org/drawingml/2006/main" sz="2250" i="1">
                    <a:solidFill>
                      <a:srgbClr val="000000"/>
                    </a:solidFill>
                    <a:latin typeface="Cambria Math" panose="02040503050406030204" pitchFamily="18" charset="0"/>
                  </a:rPr>
                  <m:t>i</m:t>
                </m:r>
                <m:r>
                  <a:rPr xmlns:a="http://schemas.openxmlformats.org/drawingml/2006/main" sz="2250" i="1">
                    <a:solidFill>
                      <a:srgbClr val="000000"/>
                    </a:solidFill>
                    <a:latin typeface="Cambria Math" panose="02040503050406030204" pitchFamily="18" charset="0"/>
                  </a:rPr>
                  <m:t>t</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p</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l</m:t>
                </m:r>
                <m:r>
                  <a:rPr xmlns:a="http://schemas.openxmlformats.org/drawingml/2006/main" sz="2250" i="1">
                    <a:solidFill>
                      <a:srgbClr val="000000"/>
                    </a:solidFill>
                    <a:latin typeface="Cambria Math" panose="02040503050406030204" pitchFamily="18" charset="0"/>
                  </a:rPr>
                  <m:t>o</m:t>
                </m:r>
                <m:r>
                  <a:rPr xmlns:a="http://schemas.openxmlformats.org/drawingml/2006/main" sz="2250" i="1">
                    <a:solidFill>
                      <a:srgbClr val="000000"/>
                    </a:solidFill>
                    <a:latin typeface="Cambria Math" panose="02040503050406030204" pitchFamily="18" charset="0"/>
                  </a:rPr>
                  <m:t>g</m:t>
                </m:r>
                <m:f>
                  <m:fPr>
                    <m:ctrlPr>
                      <a:rPr xmlns:a="http://schemas.openxmlformats.org/drawingml/2006/main" sz="2250" i="1">
                        <a:solidFill>
                          <a:srgbClr val="000000"/>
                        </a:solidFill>
                        <a:latin typeface="Cambria Math" panose="02040503050406030204" pitchFamily="18" charset="0"/>
                      </a:rPr>
                    </m:ctrlPr>
                    <m:type m:val="bar"/>
                  </m:fPr>
                  <m:num>
                    <m:r>
                      <a:rPr xmlns:a="http://schemas.openxmlformats.org/drawingml/2006/main" sz="2250" i="1">
                        <a:solidFill>
                          <a:srgbClr val="000000"/>
                        </a:solidFill>
                        <a:latin typeface="Cambria Math" panose="02040503050406030204" pitchFamily="18" charset="0"/>
                      </a:rPr>
                      <m:t>p</m:t>
                    </m:r>
                  </m:num>
                  <m:den>
                    <m:r>
                      <a:rPr xmlns:a="http://schemas.openxmlformats.org/drawingml/2006/main" sz="2250" i="1">
                        <a:solidFill>
                          <a:srgbClr val="000000"/>
                        </a:solidFill>
                        <a:latin typeface="Cambria Math" panose="02040503050406030204" pitchFamily="18" charset="0"/>
                      </a:rPr>
                      <m:t>1</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p</m:t>
                    </m:r>
                  </m:den>
                </m:f>
              </m:oMath>
            </a14:m>
            <a:r>
              <a:rPr sz="1900"/>
              <a:t>  ,  or more clearly as the natural logarithm of the odds ratio.</a:t>
            </a:r>
            <a:endParaRPr sz="1900"/>
          </a:p>
          <a:p>
            <a:pPr lvl="2" indent="0" algn="l">
              <a:lnSpc>
                <a:spcPct val="80000"/>
              </a:lnSpc>
              <a:spcBef>
                <a:spcPts val="3200"/>
              </a:spcBef>
              <a:defRPr b="1" sz="2200">
                <a:latin typeface="Helvetica Neue"/>
                <a:ea typeface="Helvetica Neue"/>
                <a:cs typeface="Helvetica Neue"/>
                <a:sym typeface="Helvetica Neue"/>
              </a:defRPr>
            </a:pPr>
            <a:r>
              <a:t> </a:t>
            </a:r>
            <a:r>
              <a:rPr b="0"/>
              <a:t>Where again </a:t>
            </a:r>
            <a14:m>
              <m:oMath>
                <m:r>
                  <a:rPr xmlns:a="http://schemas.openxmlformats.org/drawingml/2006/main" sz="2400" i="1">
                    <a:solidFill>
                      <a:srgbClr val="000000"/>
                    </a:solidFill>
                    <a:latin typeface="Cambria Math" panose="02040503050406030204" pitchFamily="18" charset="0"/>
                  </a:rPr>
                  <m:t>p</m:t>
                </m:r>
              </m:oMath>
            </a14:m>
            <a:r>
              <a:rPr b="0"/>
              <a:t> is the probability of positive event.</a:t>
            </a:r>
            <a:endParaRPr b="0"/>
          </a:p>
          <a:p>
            <a:pPr lvl="2" indent="0" algn="l">
              <a:spcBef>
                <a:spcPts val="3200"/>
              </a:spcBef>
              <a:defRPr b="1" sz="2200">
                <a:latin typeface="Helvetica Neue"/>
                <a:ea typeface="Helvetica Neue"/>
                <a:cs typeface="Helvetica Neue"/>
                <a:sym typeface="Helvetica Neue"/>
              </a:defRPr>
            </a:pPr>
            <a:r>
              <a:rPr b="0"/>
              <a:t>The logit function takes input values in the range 0 to 1 ( THE PROBABILITY ) and transforms them to values over the entire real-number range. i.e </a:t>
            </a:r>
            <a14:m>
              <m:oMath>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0,1</m:t>
                </m:r>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&gt;</m:t>
                </m:r>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t>
                </m:r>
                <m:r>
                  <m:rPr>
                    <m:sty m:val="p"/>
                  </m:rP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t>
                </m:r>
                <m:r>
                  <m:rPr>
                    <m:sty m:val="p"/>
                  </m:rPr>
                  <a:rPr xmlns:a="http://schemas.openxmlformats.org/drawingml/2006/main" sz="2650" i="1">
                    <a:solidFill>
                      <a:srgbClr val="000000"/>
                    </a:solidFill>
                    <a:latin typeface="Cambria Math" panose="02040503050406030204" pitchFamily="18" charset="0"/>
                  </a:rPr>
                  <m:t>∞</m:t>
                </m:r>
                <m:r>
                  <a:rPr xmlns:a="http://schemas.openxmlformats.org/drawingml/2006/main" sz="2650" i="1">
                    <a:solidFill>
                      <a:srgbClr val="000000"/>
                    </a:solidFill>
                    <a:latin typeface="Cambria Math" panose="02040503050406030204" pitchFamily="18" charset="0"/>
                  </a:rPr>
                  <m:t>)</m:t>
                </m:r>
              </m:oMath>
            </a14:m>
            <a:r>
              <a:rPr b="0"/>
              <a:t>, </a:t>
            </a:r>
            <a:endParaRPr b="0"/>
          </a:p>
          <a:p>
            <a:pPr lvl="2" indent="0" algn="l">
              <a:spcBef>
                <a:spcPts val="3200"/>
              </a:spcBef>
              <a:defRPr b="1" sz="2200">
                <a:latin typeface="Helvetica Neue"/>
                <a:ea typeface="Helvetica Neue"/>
                <a:cs typeface="Helvetica Neue"/>
                <a:sym typeface="Helvetica Neue"/>
              </a:defRPr>
            </a:pPr>
            <a:r>
              <a:rPr b="0"/>
              <a:t>which we can use to express a linear relationship between feature values and log-odds:</a:t>
            </a:r>
            <a:endParaRPr b="0"/>
          </a:p>
          <a:p>
            <a:pPr lvl="6" indent="0" algn="l">
              <a:lnSpc>
                <a:spcPct val="80000"/>
              </a:lnSpc>
              <a:spcBef>
                <a:spcPts val="3200"/>
              </a:spcBef>
              <a:defRPr b="1" sz="2400">
                <a:latin typeface="Helvetica Neue"/>
                <a:ea typeface="Helvetica Neue"/>
                <a:cs typeface="Helvetica Neue"/>
                <a:sym typeface="Helvetica Neue"/>
              </a:defRPr>
            </a:pPr>
            <a:r>
              <a:rPr b="0" sz="1900"/>
              <a:t>                       </a:t>
            </a:r>
            <a14:m>
              <m:oMath>
                <m:r>
                  <a:rPr xmlns:a="http://schemas.openxmlformats.org/drawingml/2006/main" sz="2250" i="1">
                    <a:solidFill>
                      <a:srgbClr val="000000"/>
                    </a:solidFill>
                    <a:latin typeface="Cambria Math" panose="02040503050406030204" pitchFamily="18" charset="0"/>
                  </a:rPr>
                  <m:t>l</m:t>
                </m:r>
                <m:r>
                  <a:rPr xmlns:a="http://schemas.openxmlformats.org/drawingml/2006/main" sz="2250" i="1">
                    <a:solidFill>
                      <a:srgbClr val="000000"/>
                    </a:solidFill>
                    <a:latin typeface="Cambria Math" panose="02040503050406030204" pitchFamily="18" charset="0"/>
                  </a:rPr>
                  <m:t>o</m:t>
                </m:r>
                <m:r>
                  <a:rPr xmlns:a="http://schemas.openxmlformats.org/drawingml/2006/main" sz="2250" i="1">
                    <a:solidFill>
                      <a:srgbClr val="000000"/>
                    </a:solidFill>
                    <a:latin typeface="Cambria Math" panose="02040503050406030204" pitchFamily="18" charset="0"/>
                  </a:rPr>
                  <m:t>g</m:t>
                </m:r>
                <m:r>
                  <a:rPr xmlns:a="http://schemas.openxmlformats.org/drawingml/2006/main" sz="2250" i="1">
                    <a:solidFill>
                      <a:srgbClr val="000000"/>
                    </a:solidFill>
                    <a:latin typeface="Cambria Math" panose="02040503050406030204" pitchFamily="18" charset="0"/>
                  </a:rPr>
                  <m:t>i</m:t>
                </m:r>
                <m:r>
                  <a:rPr xmlns:a="http://schemas.openxmlformats.org/drawingml/2006/main" sz="2250" i="1">
                    <a:solidFill>
                      <a:srgbClr val="000000"/>
                    </a:solidFill>
                    <a:latin typeface="Cambria Math" panose="02040503050406030204" pitchFamily="18" charset="0"/>
                  </a:rPr>
                  <m:t>t</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p</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y</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1</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x</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m:t>
                </m:r>
                <m:sSub>
                  <m:e>
                    <m:r>
                      <a:rPr xmlns:a="http://schemas.openxmlformats.org/drawingml/2006/main" sz="2250" i="1">
                        <a:solidFill>
                          <a:srgbClr val="000000"/>
                        </a:solidFill>
                        <a:latin typeface="Cambria Math" panose="02040503050406030204" pitchFamily="18" charset="0"/>
                      </a:rPr>
                      <m:t>w</m:t>
                    </m:r>
                  </m:e>
                  <m:sub>
                    <m:r>
                      <a:rPr xmlns:a="http://schemas.openxmlformats.org/drawingml/2006/main" sz="2250" i="1">
                        <a:solidFill>
                          <a:srgbClr val="000000"/>
                        </a:solidFill>
                        <a:latin typeface="Cambria Math" panose="02040503050406030204" pitchFamily="18" charset="0"/>
                      </a:rPr>
                      <m:t>1</m:t>
                    </m:r>
                  </m:sub>
                </m:sSub>
                <m:sSub>
                  <m:e>
                    <m:r>
                      <a:rPr xmlns:a="http://schemas.openxmlformats.org/drawingml/2006/main" sz="2250" i="1">
                        <a:solidFill>
                          <a:srgbClr val="000000"/>
                        </a:solidFill>
                        <a:latin typeface="Cambria Math" panose="02040503050406030204" pitchFamily="18" charset="0"/>
                      </a:rPr>
                      <m:t>x</m:t>
                    </m:r>
                  </m:e>
                  <m:sub>
                    <m:r>
                      <a:rPr xmlns:a="http://schemas.openxmlformats.org/drawingml/2006/main" sz="2250" i="1">
                        <a:solidFill>
                          <a:srgbClr val="000000"/>
                        </a:solidFill>
                        <a:latin typeface="Cambria Math" panose="02040503050406030204" pitchFamily="18" charset="0"/>
                      </a:rPr>
                      <m:t>1</m:t>
                    </m:r>
                  </m:sub>
                </m:sSub>
                <m:r>
                  <a:rPr xmlns:a="http://schemas.openxmlformats.org/drawingml/2006/main" sz="2250" i="1">
                    <a:solidFill>
                      <a:srgbClr val="000000"/>
                    </a:solidFill>
                    <a:latin typeface="Cambria Math" panose="02040503050406030204" pitchFamily="18" charset="0"/>
                  </a:rPr>
                  <m:t>+</m:t>
                </m:r>
                <m:sSub>
                  <m:e>
                    <m:r>
                      <a:rPr xmlns:a="http://schemas.openxmlformats.org/drawingml/2006/main" sz="2250" i="1">
                        <a:solidFill>
                          <a:srgbClr val="000000"/>
                        </a:solidFill>
                        <a:latin typeface="Cambria Math" panose="02040503050406030204" pitchFamily="18" charset="0"/>
                      </a:rPr>
                      <m:t>w</m:t>
                    </m:r>
                  </m:e>
                  <m:sub>
                    <m:r>
                      <a:rPr xmlns:a="http://schemas.openxmlformats.org/drawingml/2006/main" sz="2250" i="1">
                        <a:solidFill>
                          <a:srgbClr val="000000"/>
                        </a:solidFill>
                        <a:latin typeface="Cambria Math" panose="02040503050406030204" pitchFamily="18" charset="0"/>
                      </a:rPr>
                      <m:t>2</m:t>
                    </m:r>
                  </m:sub>
                </m:sSub>
                <m:sSub>
                  <m:e>
                    <m:r>
                      <a:rPr xmlns:a="http://schemas.openxmlformats.org/drawingml/2006/main" sz="2250" i="1">
                        <a:solidFill>
                          <a:srgbClr val="000000"/>
                        </a:solidFill>
                        <a:latin typeface="Cambria Math" panose="02040503050406030204" pitchFamily="18" charset="0"/>
                      </a:rPr>
                      <m:t>x</m:t>
                    </m:r>
                  </m:e>
                  <m:sub>
                    <m:r>
                      <a:rPr xmlns:a="http://schemas.openxmlformats.org/drawingml/2006/main" sz="2250" i="1">
                        <a:solidFill>
                          <a:srgbClr val="000000"/>
                        </a:solidFill>
                        <a:latin typeface="Cambria Math" panose="02040503050406030204" pitchFamily="18" charset="0"/>
                      </a:rPr>
                      <m:t>2</m:t>
                    </m:r>
                  </m:sub>
                </m:sSub>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m:t>
                </m:r>
                <m:sSub>
                  <m:e>
                    <m:r>
                      <a:rPr xmlns:a="http://schemas.openxmlformats.org/drawingml/2006/main" sz="2250" i="1">
                        <a:solidFill>
                          <a:srgbClr val="000000"/>
                        </a:solidFill>
                        <a:latin typeface="Cambria Math" panose="02040503050406030204" pitchFamily="18" charset="0"/>
                      </a:rPr>
                      <m:t>w</m:t>
                    </m:r>
                  </m:e>
                  <m:sub>
                    <m:r>
                      <a:rPr xmlns:a="http://schemas.openxmlformats.org/drawingml/2006/main" sz="2250" i="1">
                        <a:solidFill>
                          <a:srgbClr val="000000"/>
                        </a:solidFill>
                        <a:latin typeface="Cambria Math" panose="02040503050406030204" pitchFamily="18" charset="0"/>
                      </a:rPr>
                      <m:t>m</m:t>
                    </m:r>
                  </m:sub>
                </m:sSub>
                <m:sSub>
                  <m:e>
                    <m:r>
                      <a:rPr xmlns:a="http://schemas.openxmlformats.org/drawingml/2006/main" sz="2250" i="1">
                        <a:solidFill>
                          <a:srgbClr val="000000"/>
                        </a:solidFill>
                        <a:latin typeface="Cambria Math" panose="02040503050406030204" pitchFamily="18" charset="0"/>
                      </a:rPr>
                      <m:t>x</m:t>
                    </m:r>
                  </m:e>
                  <m:sub>
                    <m:r>
                      <a:rPr xmlns:a="http://schemas.openxmlformats.org/drawingml/2006/main" sz="2250" i="1">
                        <a:solidFill>
                          <a:srgbClr val="000000"/>
                        </a:solidFill>
                        <a:latin typeface="Cambria Math" panose="02040503050406030204" pitchFamily="18" charset="0"/>
                      </a:rPr>
                      <m:t>m</m:t>
                    </m:r>
                  </m:sub>
                </m:sSub>
                <m:r>
                  <a:rPr xmlns:a="http://schemas.openxmlformats.org/drawingml/2006/main" sz="2250" i="1">
                    <a:solidFill>
                      <a:srgbClr val="000000"/>
                    </a:solidFill>
                    <a:latin typeface="Cambria Math" panose="02040503050406030204" pitchFamily="18" charset="0"/>
                  </a:rPr>
                  <m:t>=</m:t>
                </m:r>
                <m:limUpp>
                  <m:e>
                    <m:limLow>
                      <m:e>
                        <m:r>
                          <a:rPr xmlns:a="http://schemas.openxmlformats.org/drawingml/2006/main" sz="2250" i="1">
                            <a:solidFill>
                              <a:srgbClr val="000000"/>
                            </a:solidFill>
                            <a:latin typeface="Cambria Math" panose="02040503050406030204" pitchFamily="18" charset="0"/>
                          </a:rPr>
                          <m:t>∑</m:t>
                        </m:r>
                      </m:e>
                      <m:lim>
                        <m:r>
                          <a:rPr xmlns:a="http://schemas.openxmlformats.org/drawingml/2006/main" sz="2250" i="1">
                            <a:solidFill>
                              <a:srgbClr val="000000"/>
                            </a:solidFill>
                            <a:latin typeface="Cambria Math" panose="02040503050406030204" pitchFamily="18" charset="0"/>
                          </a:rPr>
                          <m:t>i</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0</m:t>
                        </m:r>
                      </m:lim>
                    </m:limLow>
                  </m:e>
                  <m:lim>
                    <m:r>
                      <a:rPr xmlns:a="http://schemas.openxmlformats.org/drawingml/2006/main" sz="2250" i="1">
                        <a:solidFill>
                          <a:srgbClr val="000000"/>
                        </a:solidFill>
                        <a:latin typeface="Cambria Math" panose="02040503050406030204" pitchFamily="18" charset="0"/>
                      </a:rPr>
                      <m:t>m</m:t>
                    </m:r>
                  </m:lim>
                </m:limUpp>
                <m:sSub>
                  <m:e>
                    <m:r>
                      <a:rPr xmlns:a="http://schemas.openxmlformats.org/drawingml/2006/main" sz="2250" i="1">
                        <a:solidFill>
                          <a:srgbClr val="000000"/>
                        </a:solidFill>
                        <a:latin typeface="Cambria Math" panose="02040503050406030204" pitchFamily="18" charset="0"/>
                      </a:rPr>
                      <m:t>w</m:t>
                    </m:r>
                  </m:e>
                  <m:sub>
                    <m:r>
                      <a:rPr xmlns:a="http://schemas.openxmlformats.org/drawingml/2006/main" sz="2250" i="1">
                        <a:solidFill>
                          <a:srgbClr val="000000"/>
                        </a:solidFill>
                        <a:latin typeface="Cambria Math" panose="02040503050406030204" pitchFamily="18" charset="0"/>
                      </a:rPr>
                      <m:t>i</m:t>
                    </m:r>
                  </m:sub>
                </m:sSub>
                <m:sSub>
                  <m:e>
                    <m:r>
                      <a:rPr xmlns:a="http://schemas.openxmlformats.org/drawingml/2006/main" sz="2250" i="1">
                        <a:solidFill>
                          <a:srgbClr val="000000"/>
                        </a:solidFill>
                        <a:latin typeface="Cambria Math" panose="02040503050406030204" pitchFamily="18" charset="0"/>
                      </a:rPr>
                      <m:t>x</m:t>
                    </m:r>
                  </m:e>
                  <m:sub>
                    <m:r>
                      <a:rPr xmlns:a="http://schemas.openxmlformats.org/drawingml/2006/main" sz="2250" i="1">
                        <a:solidFill>
                          <a:srgbClr val="000000"/>
                        </a:solidFill>
                        <a:latin typeface="Cambria Math" panose="02040503050406030204" pitchFamily="18" charset="0"/>
                      </a:rPr>
                      <m:t>i</m:t>
                    </m:r>
                  </m:sub>
                </m:sSub>
                <m:r>
                  <a:rPr xmlns:a="http://schemas.openxmlformats.org/drawingml/2006/main" sz="2250" i="1">
                    <a:solidFill>
                      <a:srgbClr val="000000"/>
                    </a:solidFill>
                    <a:latin typeface="Cambria Math" panose="02040503050406030204" pitchFamily="18" charset="0"/>
                  </a:rPr>
                  <m:t>=</m:t>
                </m:r>
                <m:sSup>
                  <m:e>
                    <m:r>
                      <a:rPr xmlns:a="http://schemas.openxmlformats.org/drawingml/2006/main" sz="2250" i="1">
                        <a:solidFill>
                          <a:srgbClr val="000000"/>
                        </a:solidFill>
                        <a:latin typeface="Cambria Math" panose="02040503050406030204" pitchFamily="18" charset="0"/>
                      </a:rPr>
                      <m:t>w</m:t>
                    </m:r>
                  </m:e>
                  <m:sup>
                    <m:r>
                      <a:rPr xmlns:a="http://schemas.openxmlformats.org/drawingml/2006/main" sz="2250" i="1">
                        <a:solidFill>
                          <a:srgbClr val="000000"/>
                        </a:solidFill>
                        <a:latin typeface="Cambria Math" panose="02040503050406030204" pitchFamily="18" charset="0"/>
                      </a:rPr>
                      <m:t>T</m:t>
                    </m:r>
                  </m:sup>
                </m:sSup>
                <m:r>
                  <a:rPr xmlns:a="http://schemas.openxmlformats.org/drawingml/2006/main" sz="2250" i="1">
                    <a:solidFill>
                      <a:srgbClr val="000000"/>
                    </a:solidFill>
                    <a:latin typeface="Cambria Math" panose="02040503050406030204" pitchFamily="18" charset="0"/>
                  </a:rPr>
                  <m:t>x</m:t>
                </m:r>
              </m:oMath>
            </a14:m>
            <a:endParaRPr b="0" sz="1900"/>
          </a:p>
          <a:p>
            <a:pPr lvl="7" indent="0" algn="l">
              <a:lnSpc>
                <a:spcPct val="80000"/>
              </a:lnSpc>
              <a:spcBef>
                <a:spcPts val="3200"/>
              </a:spcBef>
              <a:defRPr b="1" sz="2200">
                <a:latin typeface="Helvetica Neue"/>
                <a:ea typeface="Helvetica Neue"/>
                <a:cs typeface="Helvetica Neue"/>
                <a:sym typeface="Helvetica Neue"/>
              </a:defRPr>
            </a:pPr>
            <a:r>
              <a:rPr b="0"/>
              <a:t> here,  </a:t>
            </a:r>
            <a14:m>
              <m:oMath>
                <m:r>
                  <a:rPr xmlns:a="http://schemas.openxmlformats.org/drawingml/2006/main" sz="2600" i="1">
                    <a:solidFill>
                      <a:srgbClr val="000000"/>
                    </a:solidFill>
                    <a:latin typeface="Cambria Math" panose="02040503050406030204" pitchFamily="18" charset="0"/>
                  </a:rPr>
                  <m:t>p</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y</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1</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x</m:t>
                </m:r>
                <m:r>
                  <a:rPr xmlns:a="http://schemas.openxmlformats.org/drawingml/2006/main" sz="2600" i="1">
                    <a:solidFill>
                      <a:srgbClr val="000000"/>
                    </a:solidFill>
                    <a:latin typeface="Cambria Math" panose="02040503050406030204" pitchFamily="18" charset="0"/>
                  </a:rPr>
                  <m:t>)</m:t>
                </m:r>
              </m:oMath>
            </a14:m>
            <a:r>
              <a:rPr b="0"/>
              <a:t> is the conditional probability that a particular sample belongs to class 1 given features </a:t>
            </a:r>
            <a14:m>
              <m:oMath>
                <m:r>
                  <a:rPr xmlns:a="http://schemas.openxmlformats.org/drawingml/2006/main" sz="2450" i="1">
                    <a:solidFill>
                      <a:srgbClr val="000000"/>
                    </a:solidFill>
                    <a:latin typeface="Cambria Math" panose="02040503050406030204" pitchFamily="18" charset="0"/>
                  </a:rPr>
                  <m:t>x</m:t>
                </m:r>
              </m:oMath>
            </a14:m>
            <a:r>
              <a:rPr b="0"/>
              <a:t>.</a:t>
            </a:r>
          </a:p>
        </p:txBody>
      </p:sp>
      <p:sp>
        <p:nvSpPr>
          <p:cNvPr id="418" name="New Terms and Functions"/>
          <p:cNvSpPr txBox="1"/>
          <p:nvPr/>
        </p:nvSpPr>
        <p:spPr>
          <a:xfrm>
            <a:off x="3716775" y="193870"/>
            <a:ext cx="5571250"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New Terms and Functions</a:t>
            </a:r>
          </a:p>
        </p:txBody>
      </p:sp>
      <p:sp>
        <p:nvSpPr>
          <p:cNvPr id="419" name="Circle"/>
          <p:cNvSpPr/>
          <p:nvPr/>
        </p:nvSpPr>
        <p:spPr>
          <a:xfrm>
            <a:off x="10901170" y="1277470"/>
            <a:ext cx="278668" cy="279927"/>
          </a:xfrm>
          <a:prstGeom prst="ellipse">
            <a:avLst/>
          </a:pr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420" name="Circle"/>
          <p:cNvSpPr/>
          <p:nvPr/>
        </p:nvSpPr>
        <p:spPr>
          <a:xfrm>
            <a:off x="1061322" y="3899012"/>
            <a:ext cx="278668" cy="279927"/>
          </a:xfrm>
          <a:prstGeom prst="ellipse">
            <a:avLst/>
          </a:prstGeom>
          <a:solidFill>
            <a:schemeClr val="accent6"/>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421" name="Circle"/>
          <p:cNvSpPr/>
          <p:nvPr/>
        </p:nvSpPr>
        <p:spPr>
          <a:xfrm>
            <a:off x="1901309" y="7843952"/>
            <a:ext cx="278668" cy="279926"/>
          </a:xfrm>
          <a:prstGeom prst="ellipse">
            <a:avLst/>
          </a:prstGeom>
          <a:solidFill>
            <a:schemeClr val="accent4">
              <a:hueOff val="-1081314"/>
              <a:satOff val="4338"/>
              <a:lumOff val="-8931"/>
            </a:schemeClr>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3" name="600px-Logit-probit.svg.png" descr="600px-Logit-probit.svg.png"/>
          <p:cNvPicPr>
            <a:picLocks noChangeAspect="1"/>
          </p:cNvPicPr>
          <p:nvPr/>
        </p:nvPicPr>
        <p:blipFill>
          <a:blip r:embed="rId2">
            <a:extLst/>
          </a:blip>
          <a:stretch>
            <a:fillRect/>
          </a:stretch>
        </p:blipFill>
        <p:spPr>
          <a:xfrm>
            <a:off x="233258" y="1578081"/>
            <a:ext cx="7603595" cy="7603595"/>
          </a:xfrm>
          <a:prstGeom prst="rect">
            <a:avLst/>
          </a:prstGeom>
          <a:ln w="12700">
            <a:miter lim="400000"/>
          </a:ln>
        </p:spPr>
      </p:pic>
      <p:sp>
        <p:nvSpPr>
          <p:cNvPr id="424" name="What LOGIT function looks like"/>
          <p:cNvSpPr txBox="1"/>
          <p:nvPr/>
        </p:nvSpPr>
        <p:spPr>
          <a:xfrm>
            <a:off x="3002520" y="373867"/>
            <a:ext cx="6624766"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What LOGIT function looks like</a:t>
            </a:r>
          </a:p>
        </p:txBody>
      </p:sp>
      <p:sp>
        <p:nvSpPr>
          <p:cNvPr id="425" name="Input Domain (   ):- [0, 1]…"/>
          <p:cNvSpPr txBox="1"/>
          <p:nvPr/>
        </p:nvSpPr>
        <p:spPr>
          <a:xfrm>
            <a:off x="7958232" y="2689810"/>
            <a:ext cx="4835292" cy="17452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Input Domain ( </a:t>
            </a:r>
            <a14:m>
              <m:oMath>
                <m:r>
                  <a:rPr xmlns:a="http://schemas.openxmlformats.org/drawingml/2006/main" sz="2900" i="1">
                    <a:solidFill>
                      <a:srgbClr val="000000"/>
                    </a:solidFill>
                    <a:latin typeface="Cambria Math" panose="02040503050406030204" pitchFamily="18" charset="0"/>
                  </a:rPr>
                  <m:t>z</m:t>
                </m:r>
              </m:oMath>
            </a14:m>
            <a:r>
              <a:t> ):- [0, 1]</a:t>
            </a:r>
            <a:br/>
          </a:p>
          <a:p>
            <a:pPr algn="l">
              <a:spcBef>
                <a:spcPts val="3200"/>
              </a:spcBef>
              <a:defRPr sz="2400">
                <a:latin typeface="Helvetica Neue"/>
                <a:ea typeface="Helvetica Neue"/>
                <a:cs typeface="Helvetica Neue"/>
                <a:sym typeface="Helvetica Neue"/>
              </a:defRPr>
            </a:pPr>
            <a:r>
              <a:t>Output Range </a:t>
            </a:r>
            <a14:m>
              <m:oMath>
                <m:r>
                  <a:rPr xmlns:a="http://schemas.openxmlformats.org/drawingml/2006/main" sz="3000" i="1">
                    <a:solidFill>
                      <a:srgbClr val="000000"/>
                    </a:solidFill>
                    <a:latin typeface="Cambria Math" panose="02040503050406030204" pitchFamily="18" charset="0"/>
                  </a:rPr>
                  <m:t>ϕ</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oMath>
            </a14:m>
            <a:r>
              <a:t> :- </a:t>
            </a:r>
            <a14:m>
              <m:oMath>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m:rPr>
                    <m:sty m:val="p"/>
                  </m:rP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m:rPr>
                    <m:sty m:val="p"/>
                  </m:rP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oMath>
            </a14:m>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IGMOID Function:-…"/>
          <p:cNvSpPr txBox="1"/>
          <p:nvPr/>
        </p:nvSpPr>
        <p:spPr>
          <a:xfrm>
            <a:off x="1017705" y="620648"/>
            <a:ext cx="10969391" cy="6963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33375" indent="-333375" algn="l">
              <a:spcBef>
                <a:spcPts val="3200"/>
              </a:spcBef>
              <a:buSzPct val="145000"/>
              <a:buChar char="•"/>
              <a:defRPr b="1" sz="2400">
                <a:latin typeface="Helvetica Neue"/>
                <a:ea typeface="Helvetica Neue"/>
                <a:cs typeface="Helvetica Neue"/>
                <a:sym typeface="Helvetica Neue"/>
              </a:defRPr>
            </a:pPr>
            <a:r>
              <a:t>SIGMOID Function:-</a:t>
            </a:r>
            <a:br/>
          </a:p>
          <a:p>
            <a:pPr algn="l" defTabSz="457200">
              <a:lnSpc>
                <a:spcPct val="90000"/>
              </a:lnSpc>
              <a:defRPr sz="2400">
                <a:ln w="0" cap="flat">
                  <a:solidFill>
                    <a:srgbClr val="000000"/>
                  </a:solidFill>
                  <a:prstDash val="solid"/>
                  <a:miter lim="400000"/>
                </a:ln>
                <a:latin typeface="Helvetica Neue"/>
                <a:ea typeface="Helvetica Neue"/>
                <a:cs typeface="Helvetica Neue"/>
                <a:sym typeface="Helvetica Neue"/>
              </a:defRPr>
            </a:pPr>
            <a:r>
              <a:t>we are actually interested in predicting the probability that a certain sample belongs to a class, </a:t>
            </a:r>
            <a:r>
              <a:rPr b="1"/>
              <a:t>which is the inverse form of logit function</a:t>
            </a:r>
            <a:r>
              <a:t>. It is also called the </a:t>
            </a:r>
            <a:r>
              <a:rPr b="1"/>
              <a:t>logistic sigmoid function</a:t>
            </a:r>
            <a:r>
              <a:t>, often referred to as simply the </a:t>
            </a:r>
            <a:r>
              <a:rPr i="1"/>
              <a:t>sigmoid function</a:t>
            </a:r>
            <a:r>
              <a:t> because of its characteristic S-shape:</a:t>
            </a:r>
          </a:p>
          <a:p>
            <a:pPr algn="l" defTabSz="457200">
              <a:lnSpc>
                <a:spcPct val="90000"/>
              </a:lnSpc>
              <a:defRPr sz="2400">
                <a:ln w="0" cap="flat">
                  <a:solidFill>
                    <a:srgbClr val="000000"/>
                  </a:solidFill>
                  <a:prstDash val="solid"/>
                  <a:miter lim="400000"/>
                </a:ln>
                <a:latin typeface="Helvetica Neue"/>
                <a:ea typeface="Helvetica Neue"/>
                <a:cs typeface="Helvetica Neue"/>
                <a:sym typeface="Helvetica Neue"/>
              </a:defRPr>
            </a:pPr>
          </a:p>
          <a:p>
            <a:pPr lvl="2" indent="0" algn="l" defTabSz="457200">
              <a:lnSpc>
                <a:spcPct val="60000"/>
              </a:lnSpc>
              <a:defRPr sz="2400">
                <a:ln w="0" cap="flat">
                  <a:solidFill>
                    <a:srgbClr val="000000"/>
                  </a:solidFill>
                  <a:prstDash val="solid"/>
                  <a:miter lim="400000"/>
                </a:ln>
                <a:latin typeface="Helvetica Neue"/>
                <a:ea typeface="Helvetica Neue"/>
                <a:cs typeface="Helvetica Neue"/>
                <a:sym typeface="Helvetica Neue"/>
              </a:defRPr>
            </a:pPr>
            <a:r>
              <a:t>                                                       </a:t>
            </a:r>
            <a14:m>
              <m:oMath>
                <m:r>
                  <a:rPr xmlns:a="http://schemas.openxmlformats.org/drawingml/2006/main" sz="2900" i="1">
                    <a:solidFill>
                      <a:srgbClr val="000000"/>
                    </a:solidFill>
                    <a:latin typeface="Cambria Math" panose="02040503050406030204" pitchFamily="18" charset="0"/>
                  </a:rPr>
                  <m:t>ϕ</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f>
                  <m:fPr>
                    <m:ctrlPr>
                      <a:rPr xmlns:a="http://schemas.openxmlformats.org/drawingml/2006/main" sz="2900" i="1">
                        <a:solidFill>
                          <a:srgbClr val="000000"/>
                        </a:solidFill>
                        <a:latin typeface="Cambria Math" panose="02040503050406030204" pitchFamily="18" charset="0"/>
                      </a:rPr>
                    </m:ctrlPr>
                    <m:type m:val="bar"/>
                  </m:fPr>
                  <m:num>
                    <m:r>
                      <a:rPr xmlns:a="http://schemas.openxmlformats.org/drawingml/2006/main" sz="2900" i="1">
                        <a:solidFill>
                          <a:srgbClr val="000000"/>
                        </a:solidFill>
                        <a:latin typeface="Cambria Math" panose="02040503050406030204" pitchFamily="18" charset="0"/>
                      </a:rPr>
                      <m:t>1</m:t>
                    </m:r>
                  </m:num>
                  <m:den>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e</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sup>
                    </m:sSup>
                  </m:den>
                </m:f>
              </m:oMath>
            </a14:m>
          </a:p>
          <a:p>
            <a:pPr algn="l" defTabSz="457200">
              <a:lnSpc>
                <a:spcPct val="130000"/>
              </a:lnSpc>
              <a:defRPr sz="2400">
                <a:ln w="0" cap="flat">
                  <a:solidFill>
                    <a:srgbClr val="000000"/>
                  </a:solidFill>
                  <a:prstDash val="solid"/>
                  <a:miter lim="400000"/>
                </a:ln>
                <a:latin typeface="Helvetica Neue"/>
                <a:ea typeface="Helvetica Neue"/>
                <a:cs typeface="Helvetica Neue"/>
                <a:sym typeface="Helvetica Neue"/>
              </a:defRPr>
            </a:pPr>
            <a:br/>
            <a:r>
              <a:t>Where </a:t>
            </a:r>
            <a14:m>
              <m:oMath>
                <m:r>
                  <a:rPr xmlns:a="http://schemas.openxmlformats.org/drawingml/2006/main" sz="2900" i="1">
                    <a:solidFill>
                      <a:srgbClr val="000000"/>
                    </a:solidFill>
                    <a:latin typeface="Cambria Math" panose="02040503050406030204" pitchFamily="18" charset="0"/>
                  </a:rPr>
                  <m:t>z</m:t>
                </m:r>
              </m:oMath>
            </a14:m>
            <a:r>
              <a:t> is the net input, i.e. the linear combination of the weights and sample features, </a:t>
            </a:r>
            <a14:m>
              <m:oMath>
                <m:r>
                  <a:rPr xmlns:a="http://schemas.openxmlformats.org/drawingml/2006/main" sz="2850" i="1">
                    <a:solidFill>
                      <a:srgbClr val="000000"/>
                    </a:solidFill>
                    <a:latin typeface="Cambria Math" panose="02040503050406030204" pitchFamily="18" charset="0"/>
                  </a:rPr>
                  <m:t>z</m:t>
                </m:r>
                <m:r>
                  <a:rPr xmlns:a="http://schemas.openxmlformats.org/drawingml/2006/main" sz="2850" i="1">
                    <a:solidFill>
                      <a:srgbClr val="000000"/>
                    </a:solidFill>
                    <a:latin typeface="Cambria Math" panose="02040503050406030204" pitchFamily="18" charset="0"/>
                  </a:rPr>
                  <m:t>=</m:t>
                </m:r>
                <m:sSup>
                  <m:e>
                    <m:r>
                      <a:rPr xmlns:a="http://schemas.openxmlformats.org/drawingml/2006/main" sz="2850" i="1">
                        <a:solidFill>
                          <a:srgbClr val="000000"/>
                        </a:solidFill>
                        <a:latin typeface="Cambria Math" panose="02040503050406030204" pitchFamily="18" charset="0"/>
                      </a:rPr>
                      <m:t>w</m:t>
                    </m:r>
                  </m:e>
                  <m:sup>
                    <m:r>
                      <a:rPr xmlns:a="http://schemas.openxmlformats.org/drawingml/2006/main" sz="2850" i="1">
                        <a:solidFill>
                          <a:srgbClr val="000000"/>
                        </a:solidFill>
                        <a:latin typeface="Cambria Math" panose="02040503050406030204" pitchFamily="18" charset="0"/>
                      </a:rPr>
                      <m:t>T</m:t>
                    </m:r>
                  </m:sup>
                </m:sSup>
                <m:r>
                  <a:rPr xmlns:a="http://schemas.openxmlformats.org/drawingml/2006/main" sz="2850" i="1">
                    <a:solidFill>
                      <a:srgbClr val="000000"/>
                    </a:solidFill>
                    <a:latin typeface="Cambria Math" panose="02040503050406030204" pitchFamily="18" charset="0"/>
                  </a:rPr>
                  <m:t>x</m:t>
                </m:r>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0</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0</m:t>
                    </m:r>
                  </m:sub>
                </m:sSub>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1</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1</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w</m:t>
                    </m:r>
                  </m:e>
                  <m:sub>
                    <m:r>
                      <a:rPr xmlns:a="http://schemas.openxmlformats.org/drawingml/2006/main" sz="2850" i="1">
                        <a:solidFill>
                          <a:srgbClr val="000000"/>
                        </a:solidFill>
                        <a:latin typeface="Cambria Math" panose="02040503050406030204" pitchFamily="18" charset="0"/>
                      </a:rPr>
                      <m:t>m</m:t>
                    </m:r>
                  </m:sub>
                </m:sSub>
                <m:sSub>
                  <m:e>
                    <m:r>
                      <a:rPr xmlns:a="http://schemas.openxmlformats.org/drawingml/2006/main" sz="2850" i="1">
                        <a:solidFill>
                          <a:srgbClr val="000000"/>
                        </a:solidFill>
                        <a:latin typeface="Cambria Math" panose="02040503050406030204" pitchFamily="18" charset="0"/>
                      </a:rPr>
                      <m:t>x</m:t>
                    </m:r>
                  </m:e>
                  <m:sub>
                    <m:r>
                      <a:rPr xmlns:a="http://schemas.openxmlformats.org/drawingml/2006/main" sz="2850" i="1">
                        <a:solidFill>
                          <a:srgbClr val="000000"/>
                        </a:solidFill>
                        <a:latin typeface="Cambria Math" panose="02040503050406030204" pitchFamily="18" charset="0"/>
                      </a:rPr>
                      <m:t>m</m:t>
                    </m:r>
                  </m:sub>
                </m:sSub>
              </m:oMath>
            </a14:m>
          </a:p>
          <a:p>
            <a:pPr algn="l" defTabSz="457200">
              <a:lnSpc>
                <a:spcPct val="130000"/>
              </a:lnSpc>
              <a:defRPr sz="2400">
                <a:ln w="0" cap="flat">
                  <a:solidFill>
                    <a:srgbClr val="000000"/>
                  </a:solidFill>
                  <a:prstDash val="solid"/>
                  <a:miter lim="400000"/>
                </a:ln>
                <a:latin typeface="Helvetica Neue"/>
                <a:ea typeface="Helvetica Neue"/>
                <a:cs typeface="Helvetica Neue"/>
                <a:sym typeface="Helvetica Neue"/>
              </a:defRPr>
            </a:pPr>
          </a:p>
          <a:p>
            <a:pPr algn="l" defTabSz="457200">
              <a:lnSpc>
                <a:spcPct val="130000"/>
              </a:lnSpc>
              <a:defRPr sz="2400">
                <a:ln w="0" cap="flat">
                  <a:solidFill>
                    <a:srgbClr val="000000"/>
                  </a:solidFill>
                  <a:prstDash val="solid"/>
                  <a:miter lim="400000"/>
                </a:ln>
                <a:latin typeface="Helvetica Neue"/>
                <a:ea typeface="Helvetica Neue"/>
                <a:cs typeface="Helvetica Neue"/>
                <a:sym typeface="Helvetica Neue"/>
              </a:defRPr>
            </a:pPr>
            <a:r>
              <a:t>its input domain, z is from </a:t>
            </a:r>
            <a14:m>
              <m:oMath>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m:rPr>
                    <m:sty m:val="p"/>
                  </m:rP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m:rPr>
                    <m:sty m:val="p"/>
                  </m:rP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oMath>
            </a14:m>
            <a:r>
              <a:t> and output Range is [0, 1], Exactly the opposite of the logit function that we’ve seen earlier. This is perfect as the function takes in real number values and outputs a value between [0, 1] inclusive which can be used as a probability measure.</a:t>
            </a:r>
          </a:p>
        </p:txBody>
      </p:sp>
      <p:sp>
        <p:nvSpPr>
          <p:cNvPr id="428" name="Input Domain:-…"/>
          <p:cNvSpPr txBox="1"/>
          <p:nvPr/>
        </p:nvSpPr>
        <p:spPr>
          <a:xfrm>
            <a:off x="1053124" y="7937212"/>
            <a:ext cx="4030519" cy="1424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a:latin typeface="Helvetica Neue"/>
                <a:ea typeface="Helvetica Neue"/>
                <a:cs typeface="Helvetica Neue"/>
                <a:sym typeface="Helvetica Neue"/>
              </a:defRPr>
            </a:pPr>
            <a:r>
              <a:t>Input Domain:- </a:t>
            </a:r>
            <a14:m>
              <m:oMath>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r>
                  <m:rPr>
                    <m:sty m:val="p"/>
                  </m:rP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r>
                  <m:rPr>
                    <m:sty m:val="p"/>
                  </m:rPr>
                  <a:rPr xmlns:a="http://schemas.openxmlformats.org/drawingml/2006/main" sz="2450" i="1">
                    <a:solidFill>
                      <a:srgbClr val="000000"/>
                    </a:solidFill>
                    <a:latin typeface="Cambria Math" panose="02040503050406030204" pitchFamily="18" charset="0"/>
                  </a:rPr>
                  <m:t>∞</m:t>
                </m:r>
                <m:r>
                  <a:rPr xmlns:a="http://schemas.openxmlformats.org/drawingml/2006/main" sz="2450" i="1">
                    <a:solidFill>
                      <a:srgbClr val="000000"/>
                    </a:solidFill>
                    <a:latin typeface="Cambria Math" panose="02040503050406030204" pitchFamily="18" charset="0"/>
                  </a:rPr>
                  <m:t>)</m:t>
                </m:r>
              </m:oMath>
            </a14:m>
            <a:br/>
          </a:p>
          <a:p>
            <a:pPr algn="l">
              <a:defRPr b="1">
                <a:latin typeface="Helvetica Neue"/>
                <a:ea typeface="Helvetica Neue"/>
                <a:cs typeface="Helvetica Neue"/>
                <a:sym typeface="Helvetica Neue"/>
              </a:defRPr>
            </a:pPr>
            <a:r>
              <a:t>Output Range:- </a:t>
            </a:r>
            <a:r>
              <a:rPr b="0">
                <a:latin typeface="Helvetica Neue Light"/>
                <a:ea typeface="Helvetica Neue Light"/>
                <a:cs typeface="Helvetica Neue Light"/>
                <a:sym typeface="Helvetica Neue Light"/>
              </a:rPr>
              <a:t>[0, 1]</a:t>
            </a:r>
          </a:p>
        </p:txBody>
      </p:sp>
      <p:sp>
        <p:nvSpPr>
          <p:cNvPr id="429" name="Circle"/>
          <p:cNvSpPr/>
          <p:nvPr/>
        </p:nvSpPr>
        <p:spPr>
          <a:xfrm>
            <a:off x="5221794" y="2972444"/>
            <a:ext cx="333131" cy="333131"/>
          </a:xfrm>
          <a:prstGeom prst="ellipse">
            <a:avLst/>
          </a:prstGeom>
          <a:solidFill>
            <a:schemeClr val="accent3"/>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1" name="640px-Logistic-curve.svg.png" descr="640px-Logistic-curve.svg.png"/>
          <p:cNvPicPr>
            <a:picLocks noChangeAspect="1"/>
          </p:cNvPicPr>
          <p:nvPr/>
        </p:nvPicPr>
        <p:blipFill>
          <a:blip r:embed="rId2">
            <a:extLst/>
          </a:blip>
          <a:stretch>
            <a:fillRect/>
          </a:stretch>
        </p:blipFill>
        <p:spPr>
          <a:xfrm>
            <a:off x="-249899" y="1680741"/>
            <a:ext cx="9580694" cy="6392118"/>
          </a:xfrm>
          <a:prstGeom prst="rect">
            <a:avLst/>
          </a:prstGeom>
          <a:ln w="12700">
            <a:miter lim="400000"/>
          </a:ln>
        </p:spPr>
      </p:pic>
      <p:sp>
        <p:nvSpPr>
          <p:cNvPr id="432" name="What SIGMOID function looks like"/>
          <p:cNvSpPr txBox="1"/>
          <p:nvPr/>
        </p:nvSpPr>
        <p:spPr>
          <a:xfrm>
            <a:off x="2684868" y="373867"/>
            <a:ext cx="7260070"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What SIGMOID function looks like</a:t>
            </a:r>
          </a:p>
        </p:txBody>
      </p:sp>
      <p:sp>
        <p:nvSpPr>
          <p:cNvPr id="433" name="We can see from the definition that :-…"/>
          <p:cNvSpPr txBox="1"/>
          <p:nvPr/>
        </p:nvSpPr>
        <p:spPr>
          <a:xfrm>
            <a:off x="9130404" y="2034298"/>
            <a:ext cx="3355720" cy="53028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2400">
                <a:latin typeface="Helvetica Neue"/>
                <a:ea typeface="Helvetica Neue"/>
                <a:cs typeface="Helvetica Neue"/>
                <a:sym typeface="Helvetica Neue"/>
              </a:defRPr>
            </a:pPr>
            <a:r>
              <a:t>We can see from the definition that :-</a:t>
            </a:r>
            <a:br/>
          </a:p>
          <a:p>
            <a:pPr algn="l"/>
            <a:r>
              <a:t>   </a:t>
            </a:r>
            <a:r>
              <a:rPr sz="2400"/>
              <a:t> </a:t>
            </a:r>
            <a14:m>
              <m:oMath>
                <m:r>
                  <a:rPr xmlns:a="http://schemas.openxmlformats.org/drawingml/2006/main" sz="3000" i="1">
                    <a:solidFill>
                      <a:srgbClr val="000000"/>
                    </a:solidFill>
                    <a:latin typeface="Cambria Math" panose="02040503050406030204" pitchFamily="18" charset="0"/>
                  </a:rPr>
                  <m:t>ϕ</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&gt;</m:t>
                </m:r>
                <m:r>
                  <a:rPr xmlns:a="http://schemas.openxmlformats.org/drawingml/2006/main" sz="3000" i="1">
                    <a:solidFill>
                      <a:srgbClr val="000000"/>
                    </a:solidFill>
                    <a:latin typeface="Cambria Math" panose="02040503050406030204" pitchFamily="18" charset="0"/>
                  </a:rPr>
                  <m:t>1</m:t>
                </m:r>
              </m:oMath>
            </a14:m>
            <a:r>
              <a:rPr sz="2400"/>
              <a:t> , if</a:t>
            </a:r>
            <a:endParaRPr sz="2400"/>
          </a:p>
          <a:p>
            <a:pPr algn="l">
              <a:defRPr sz="2400"/>
            </a:pPr>
            <a:r>
              <a:t>     </a:t>
            </a:r>
            <a14:m>
              <m:oMath>
                <m:r>
                  <a:rPr xmlns:a="http://schemas.openxmlformats.org/drawingml/2006/main" sz="2950" i="1">
                    <a:solidFill>
                      <a:srgbClr val="000000"/>
                    </a:solidFill>
                    <a:latin typeface="Cambria Math" panose="02040503050406030204" pitchFamily="18" charset="0"/>
                  </a:rPr>
                  <m:t>z</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&gt;</m:t>
                </m:r>
                <m:r>
                  <m:rPr>
                    <m:sty m:val="p"/>
                  </m:rPr>
                  <a:rPr xmlns:a="http://schemas.openxmlformats.org/drawingml/2006/main" sz="2950" i="1">
                    <a:solidFill>
                      <a:srgbClr val="000000"/>
                    </a:solidFill>
                    <a:latin typeface="Cambria Math" panose="02040503050406030204" pitchFamily="18" charset="0"/>
                  </a:rPr>
                  <m:t>∞</m:t>
                </m:r>
              </m:oMath>
            </a14:m>
            <a:r>
              <a:t> , as </a:t>
            </a:r>
          </a:p>
          <a:p>
            <a:pPr algn="l">
              <a:defRPr sz="2400"/>
            </a:pPr>
          </a:p>
          <a:p>
            <a:pPr algn="l">
              <a:defRPr sz="2400"/>
            </a:pPr>
            <a14:m>
              <m:oMath>
                <m:sSup>
                  <m:e>
                    <m:r>
                      <a:rPr xmlns:a="http://schemas.openxmlformats.org/drawingml/2006/main" sz="3000" i="1">
                        <a:solidFill>
                          <a:srgbClr val="000000"/>
                        </a:solidFill>
                        <a:latin typeface="Cambria Math" panose="02040503050406030204" pitchFamily="18" charset="0"/>
                      </a:rPr>
                      <m:t>e</m:t>
                    </m:r>
                  </m:e>
                  <m:sup>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sup>
                </m:sSup>
              </m:oMath>
            </a14:m>
            <a:r>
              <a:t> becomes dismally small and in the denominator </a:t>
            </a:r>
          </a:p>
          <a:p>
            <a:pPr algn="l">
              <a:defRPr sz="2400"/>
            </a:pPr>
          </a:p>
          <a:p>
            <a:pPr lvl="4" algn="l">
              <a:defRPr b="1" sz="2400">
                <a:latin typeface="Helvetica Neue"/>
                <a:ea typeface="Helvetica Neue"/>
                <a:cs typeface="Helvetica Neue"/>
                <a:sym typeface="Helvetica Neue"/>
              </a:defRPr>
            </a:pPr>
            <a:r>
              <a:t>AND</a:t>
            </a:r>
          </a:p>
          <a:p>
            <a:pPr algn="l"/>
          </a:p>
          <a:p>
            <a:pPr algn="l"/>
          </a:p>
          <a:p>
            <a:pPr algn="l"/>
            <a:r>
              <a:t>   </a:t>
            </a:r>
          </a:p>
        </p:txBody>
      </p:sp>
      <p:sp>
        <p:nvSpPr>
          <p:cNvPr id="434" name=", when…"/>
          <p:cNvSpPr txBox="1"/>
          <p:nvPr/>
        </p:nvSpPr>
        <p:spPr>
          <a:xfrm>
            <a:off x="9225479" y="6657403"/>
            <a:ext cx="4313595" cy="2179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pPr>
            <a14:m>
              <m:oMath>
                <m:r>
                  <a:rPr xmlns:a="http://schemas.openxmlformats.org/drawingml/2006/main" sz="2950" i="1">
                    <a:solidFill>
                      <a:srgbClr val="000000"/>
                    </a:solidFill>
                    <a:latin typeface="Cambria Math" panose="02040503050406030204" pitchFamily="18" charset="0"/>
                  </a:rPr>
                  <m:t>ϕ</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z</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&gt;</m:t>
                </m:r>
                <m:r>
                  <a:rPr xmlns:a="http://schemas.openxmlformats.org/drawingml/2006/main" sz="2950" i="1">
                    <a:solidFill>
                      <a:srgbClr val="000000"/>
                    </a:solidFill>
                    <a:latin typeface="Cambria Math" panose="02040503050406030204" pitchFamily="18" charset="0"/>
                  </a:rPr>
                  <m:t>0</m:t>
                </m:r>
              </m:oMath>
            </a14:m>
            <a:r>
              <a:t> , when </a:t>
            </a:r>
          </a:p>
          <a:p>
            <a:pPr algn="l">
              <a:defRPr sz="2400"/>
            </a:pPr>
            <a:r>
              <a:t>    </a:t>
            </a:r>
            <a14:m>
              <m:oMath>
                <m:r>
                  <a:rPr xmlns:a="http://schemas.openxmlformats.org/drawingml/2006/main" sz="2950" i="1">
                    <a:solidFill>
                      <a:srgbClr val="000000"/>
                    </a:solidFill>
                    <a:latin typeface="Cambria Math" panose="02040503050406030204" pitchFamily="18" charset="0"/>
                  </a:rPr>
                  <m:t>z</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&gt;</m:t>
                </m:r>
                <m:r>
                  <a:rPr xmlns:a="http://schemas.openxmlformats.org/drawingml/2006/main" sz="2950" i="1">
                    <a:solidFill>
                      <a:srgbClr val="000000"/>
                    </a:solidFill>
                    <a:latin typeface="Cambria Math" panose="02040503050406030204" pitchFamily="18" charset="0"/>
                  </a:rPr>
                  <m:t>-</m:t>
                </m:r>
                <m:r>
                  <m:rPr>
                    <m:sty m:val="p"/>
                  </m:rPr>
                  <a:rPr xmlns:a="http://schemas.openxmlformats.org/drawingml/2006/main" sz="2950" i="1">
                    <a:solidFill>
                      <a:srgbClr val="000000"/>
                    </a:solidFill>
                    <a:latin typeface="Cambria Math" panose="02040503050406030204" pitchFamily="18" charset="0"/>
                  </a:rPr>
                  <m:t>∞</m:t>
                </m:r>
              </m:oMath>
            </a14:m>
          </a:p>
          <a:p>
            <a:pPr algn="l">
              <a:defRPr sz="2400"/>
            </a:pPr>
          </a:p>
          <a:p>
            <a:pPr marL="277812" indent="-277812" algn="l">
              <a:buSzPct val="145000"/>
              <a:buChar char="•"/>
              <a:defRPr sz="2400"/>
            </a:pPr>
            <a:r>
              <a:t>There’s an intercept at </a:t>
            </a:r>
            <a14:m>
              <m:oMath>
                <m:r>
                  <a:rPr xmlns:a="http://schemas.openxmlformats.org/drawingml/2006/main" sz="2950" i="1">
                    <a:solidFill>
                      <a:srgbClr val="000000"/>
                    </a:solidFill>
                    <a:latin typeface="Cambria Math" panose="02040503050406030204" pitchFamily="18" charset="0"/>
                  </a:rPr>
                  <m:t>ϕ</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0</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0.5</m:t>
                </m:r>
              </m:oMath>
            </a14:m>
          </a:p>
        </p:txBody>
      </p:sp>
      <p:sp>
        <p:nvSpPr>
          <p:cNvPr id="435" name="Equation"/>
          <p:cNvSpPr txBox="1"/>
          <p:nvPr/>
        </p:nvSpPr>
        <p:spPr>
          <a:xfrm>
            <a:off x="3761272" y="2503163"/>
            <a:ext cx="612649" cy="338710"/>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000" i="1">
                      <a:solidFill>
                        <a:srgbClr val="000000"/>
                      </a:solidFill>
                      <a:latin typeface="Cambria Math" panose="02040503050406030204" pitchFamily="18" charset="0"/>
                    </a:rPr>
                    <m:t>ϕ</m:t>
                  </m:r>
                  <m:r>
                    <a:rPr xmlns:a="http://schemas.openxmlformats.org/drawingml/2006/main" sz="3000" i="1">
                      <a:solidFill>
                        <a:srgbClr val="000000"/>
                      </a:solidFill>
                      <a:latin typeface="Cambria Math" panose="02040503050406030204" pitchFamily="18" charset="0"/>
                    </a:rPr>
                    <m:t>(</m:t>
                  </m:r>
                  <m:r>
                    <a:rPr xmlns:a="http://schemas.openxmlformats.org/drawingml/2006/main" sz="3000" i="1">
                      <a:solidFill>
                        <a:srgbClr val="000000"/>
                      </a:solidFill>
                      <a:latin typeface="Cambria Math" panose="02040503050406030204" pitchFamily="18" charset="0"/>
                    </a:rPr>
                    <m:t>z</m:t>
                  </m:r>
                  <m:r>
                    <a:rPr xmlns:a="http://schemas.openxmlformats.org/drawingml/2006/main" sz="3000" i="1">
                      <a:solidFill>
                        <a:srgbClr val="000000"/>
                      </a:solidFill>
                      <a:latin typeface="Cambria Math" panose="02040503050406030204" pitchFamily="18" charset="0"/>
                    </a:rPr>
                    <m:t>)</m:t>
                  </m:r>
                </m:oMath>
              </m:oMathPara>
            </a14:m>
            <a:endParaRPr sz="3000"/>
          </a:p>
        </p:txBody>
      </p:sp>
      <p:sp>
        <p:nvSpPr>
          <p:cNvPr id="436" name="Equation"/>
          <p:cNvSpPr txBox="1"/>
          <p:nvPr/>
        </p:nvSpPr>
        <p:spPr>
          <a:xfrm>
            <a:off x="6419710" y="7292276"/>
            <a:ext cx="165380" cy="220219"/>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400" i="1">
                      <a:solidFill>
                        <a:srgbClr val="000000"/>
                      </a:solidFill>
                      <a:latin typeface="Cambria Math" panose="02040503050406030204" pitchFamily="18" charset="0"/>
                    </a:rPr>
                    <m:t>z</m:t>
                  </m:r>
                </m:oMath>
              </m:oMathPara>
            </a14:m>
            <a:endParaRPr sz="3400"/>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The Schematic"/>
          <p:cNvSpPr txBox="1"/>
          <p:nvPr/>
        </p:nvSpPr>
        <p:spPr>
          <a:xfrm>
            <a:off x="4874139" y="583864"/>
            <a:ext cx="325652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Schematic</a:t>
            </a:r>
          </a:p>
        </p:txBody>
      </p:sp>
      <p:pic>
        <p:nvPicPr>
          <p:cNvPr id="439" name="lr_schematic.png" descr="lr_schematic.png"/>
          <p:cNvPicPr>
            <a:picLocks noChangeAspect="1"/>
          </p:cNvPicPr>
          <p:nvPr/>
        </p:nvPicPr>
        <p:blipFill>
          <a:blip r:embed="rId2">
            <a:extLst/>
          </a:blip>
          <a:stretch>
            <a:fillRect/>
          </a:stretch>
        </p:blipFill>
        <p:spPr>
          <a:xfrm>
            <a:off x="0" y="1802583"/>
            <a:ext cx="13004801" cy="796938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WHAT is machine learning ?"/>
          <p:cNvSpPr txBox="1"/>
          <p:nvPr>
            <p:ph type="title"/>
          </p:nvPr>
        </p:nvSpPr>
        <p:spPr>
          <a:prstGeom prst="rect">
            <a:avLst/>
          </a:prstGeom>
        </p:spPr>
        <p:txBody>
          <a:bodyPr/>
          <a:lstStyle/>
          <a:p>
            <a:pPr/>
            <a:r>
              <a:t>WHAT is machine learning ?</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The Cost Function"/>
          <p:cNvSpPr txBox="1"/>
          <p:nvPr/>
        </p:nvSpPr>
        <p:spPr>
          <a:xfrm>
            <a:off x="4513021" y="433866"/>
            <a:ext cx="3978758"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424242"/>
                </a:solidFill>
                <a:latin typeface="Helvetica Neue"/>
                <a:ea typeface="Helvetica Neue"/>
                <a:cs typeface="Helvetica Neue"/>
                <a:sym typeface="Helvetica Neue"/>
              </a:defRPr>
            </a:lvl1pPr>
          </a:lstStyle>
          <a:p>
            <a:pPr/>
            <a:r>
              <a:t>The Cost Function</a:t>
            </a:r>
          </a:p>
        </p:txBody>
      </p:sp>
      <p:sp>
        <p:nvSpPr>
          <p:cNvPr id="442" name="Remember in Adaline, we used the cost function S.S.E, which we minimized in order to learn weights.…"/>
          <p:cNvSpPr txBox="1"/>
          <p:nvPr/>
        </p:nvSpPr>
        <p:spPr>
          <a:xfrm>
            <a:off x="943169" y="1287202"/>
            <a:ext cx="11118462" cy="78391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400">
                <a:latin typeface="Helvetica Neue"/>
                <a:ea typeface="Helvetica Neue"/>
                <a:cs typeface="Helvetica Neue"/>
                <a:sym typeface="Helvetica Neue"/>
              </a:defRPr>
            </a:pPr>
            <a:r>
              <a:t>Remember in Adaline, we used the cost function S.S.E, which we minimized in order to learn weights.</a:t>
            </a:r>
          </a:p>
          <a:p>
            <a:pPr algn="l">
              <a:spcBef>
                <a:spcPts val="3200"/>
              </a:spcBef>
              <a:defRPr sz="2400">
                <a:latin typeface="Helvetica Neue"/>
                <a:ea typeface="Helvetica Neue"/>
                <a:cs typeface="Helvetica Neue"/>
                <a:sym typeface="Helvetica Neue"/>
              </a:defRPr>
            </a:pPr>
            <a:r>
              <a:t>For logistic regression, we want to </a:t>
            </a:r>
            <a:r>
              <a:rPr b="1"/>
              <a:t>maximise the likelihood that a sample belongs to a certain class y, given features x </a:t>
            </a:r>
            <a:r>
              <a:t>and with learned weights w. Let us call this likelihood function </a:t>
            </a:r>
            <a14:m>
              <m:oMath>
                <m:r>
                  <a:rPr xmlns:a="http://schemas.openxmlformats.org/drawingml/2006/main" sz="2900" i="1">
                    <a:solidFill>
                      <a:srgbClr val="000000"/>
                    </a:solidFill>
                    <a:latin typeface="Cambria Math" panose="02040503050406030204" pitchFamily="18" charset="0"/>
                  </a:rPr>
                  <m:t>L</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P</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y</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x</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oMath>
            </a14:m>
            <a:r>
              <a:t>.</a:t>
            </a:r>
          </a:p>
          <a:p>
            <a:pPr algn="l">
              <a:spcBef>
                <a:spcPts val="3200"/>
              </a:spcBef>
              <a:defRPr sz="2400">
                <a:latin typeface="Helvetica Neue"/>
                <a:ea typeface="Helvetica Neue"/>
                <a:cs typeface="Helvetica Neue"/>
                <a:sym typeface="Helvetica Neue"/>
              </a:defRPr>
            </a:pPr>
            <a:r>
              <a:t>In practice, it is easier to maximise the natural log of this function, which we call the log likelihood </a:t>
            </a:r>
            <a14:m>
              <m:oMath>
                <m:r>
                  <a:rPr xmlns:a="http://schemas.openxmlformats.org/drawingml/2006/main" sz="2900" i="1">
                    <a:solidFill>
                      <a:srgbClr val="000000"/>
                    </a:solidFill>
                    <a:latin typeface="Cambria Math" panose="02040503050406030204" pitchFamily="18" charset="0"/>
                  </a:rPr>
                  <m:t>l</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l</m:t>
                </m:r>
                <m:r>
                  <a:rPr xmlns:a="http://schemas.openxmlformats.org/drawingml/2006/main" sz="2900" i="1">
                    <a:solidFill>
                      <a:srgbClr val="000000"/>
                    </a:solidFill>
                    <a:latin typeface="Cambria Math" panose="02040503050406030204" pitchFamily="18" charset="0"/>
                  </a:rPr>
                  <m:t>o</m:t>
                </m:r>
                <m:r>
                  <a:rPr xmlns:a="http://schemas.openxmlformats.org/drawingml/2006/main" sz="2900" i="1">
                    <a:solidFill>
                      <a:srgbClr val="000000"/>
                    </a:solidFill>
                    <a:latin typeface="Cambria Math" panose="02040503050406030204" pitchFamily="18" charset="0"/>
                  </a:rPr>
                  <m:t>g</m:t>
                </m:r>
                <m:r>
                  <a:rPr xmlns:a="http://schemas.openxmlformats.org/drawingml/2006/main" sz="2900" i="1">
                    <a:solidFill>
                      <a:srgbClr val="000000"/>
                    </a:solidFill>
                    <a:latin typeface="Cambria Math" panose="02040503050406030204" pitchFamily="18" charset="0"/>
                  </a:rPr>
                  <m:t>L</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oMath>
            </a14:m>
            <a:r>
              <a:t>. </a:t>
            </a:r>
          </a:p>
          <a:p>
            <a:pPr algn="l">
              <a:spcBef>
                <a:spcPts val="3200"/>
              </a:spcBef>
              <a:defRPr sz="2400">
                <a:latin typeface="Helvetica Neue"/>
                <a:ea typeface="Helvetica Neue"/>
                <a:cs typeface="Helvetica Neue"/>
                <a:sym typeface="Helvetica Neue"/>
              </a:defRPr>
            </a:pPr>
            <a:r>
              <a:t>Now, we define the cost function </a:t>
            </a:r>
            <a14:m>
              <m:oMath>
                <m:r>
                  <a:rPr xmlns:a="http://schemas.openxmlformats.org/drawingml/2006/main" sz="2950" i="1">
                    <a:solidFill>
                      <a:srgbClr val="000000"/>
                    </a:solidFill>
                    <a:latin typeface="Cambria Math" panose="02040503050406030204" pitchFamily="18" charset="0"/>
                  </a:rPr>
                  <m:t>J</m:t>
                </m:r>
                <m:r>
                  <a:rPr xmlns:a="http://schemas.openxmlformats.org/drawingml/2006/main" sz="2950" i="1">
                    <a:solidFill>
                      <a:srgbClr val="000000"/>
                    </a:solidFill>
                    <a:latin typeface="Cambria Math" panose="02040503050406030204" pitchFamily="18" charset="0"/>
                  </a:rPr>
                  <m:t>(</m:t>
                </m:r>
                <m:r>
                  <a:rPr xmlns:a="http://schemas.openxmlformats.org/drawingml/2006/main" sz="2950" i="1">
                    <a:solidFill>
                      <a:srgbClr val="000000"/>
                    </a:solidFill>
                    <a:latin typeface="Cambria Math" panose="02040503050406030204" pitchFamily="18" charset="0"/>
                  </a:rPr>
                  <m:t>w</m:t>
                </m:r>
                <m:r>
                  <a:rPr xmlns:a="http://schemas.openxmlformats.org/drawingml/2006/main" sz="2950" i="1">
                    <a:solidFill>
                      <a:srgbClr val="000000"/>
                    </a:solidFill>
                    <a:latin typeface="Cambria Math" panose="02040503050406030204" pitchFamily="18" charset="0"/>
                  </a:rPr>
                  <m:t>)</m:t>
                </m:r>
              </m:oMath>
            </a14:m>
            <a:r>
              <a:t> as -</a:t>
            </a:r>
            <a14:m>
              <m:oMath>
                <m:r>
                  <a:rPr xmlns:a="http://schemas.openxmlformats.org/drawingml/2006/main" sz="3050" i="1">
                    <a:solidFill>
                      <a:srgbClr val="000000"/>
                    </a:solidFill>
                    <a:latin typeface="Cambria Math" panose="02040503050406030204" pitchFamily="18" charset="0"/>
                  </a:rPr>
                  <m:t>l</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w</m:t>
                </m:r>
                <m:r>
                  <a:rPr xmlns:a="http://schemas.openxmlformats.org/drawingml/2006/main" sz="3050" i="1">
                    <a:solidFill>
                      <a:srgbClr val="000000"/>
                    </a:solidFill>
                    <a:latin typeface="Cambria Math" panose="02040503050406030204" pitchFamily="18" charset="0"/>
                  </a:rPr>
                  <m:t>)</m:t>
                </m:r>
              </m:oMath>
            </a14:m>
            <a:r>
              <a:t>, </a:t>
            </a:r>
            <a:r>
              <a:rPr b="1"/>
              <a:t>which conversely, we want to minimize.</a:t>
            </a:r>
            <a:br>
              <a:rPr b="1"/>
            </a:br>
            <a:r>
              <a:t>it would actually be equal to maximizing the log likelihood </a:t>
            </a:r>
            <a14:m>
              <m:oMath>
                <m:r>
                  <a:rPr xmlns:a="http://schemas.openxmlformats.org/drawingml/2006/main" sz="3050" i="1">
                    <a:solidFill>
                      <a:srgbClr val="000000"/>
                    </a:solidFill>
                    <a:latin typeface="Cambria Math" panose="02040503050406030204" pitchFamily="18" charset="0"/>
                  </a:rPr>
                  <m:t>l</m:t>
                </m:r>
                <m:r>
                  <a:rPr xmlns:a="http://schemas.openxmlformats.org/drawingml/2006/main" sz="3050" i="1">
                    <a:solidFill>
                      <a:srgbClr val="000000"/>
                    </a:solidFill>
                    <a:latin typeface="Cambria Math" panose="02040503050406030204" pitchFamily="18" charset="0"/>
                  </a:rPr>
                  <m:t>(</m:t>
                </m:r>
                <m:r>
                  <a:rPr xmlns:a="http://schemas.openxmlformats.org/drawingml/2006/main" sz="3050" i="1">
                    <a:solidFill>
                      <a:srgbClr val="000000"/>
                    </a:solidFill>
                    <a:latin typeface="Cambria Math" panose="02040503050406030204" pitchFamily="18" charset="0"/>
                  </a:rPr>
                  <m:t>w</m:t>
                </m:r>
                <m:r>
                  <a:rPr xmlns:a="http://schemas.openxmlformats.org/drawingml/2006/main" sz="3050" i="1">
                    <a:solidFill>
                      <a:srgbClr val="000000"/>
                    </a:solidFill>
                    <a:latin typeface="Cambria Math" panose="02040503050406030204" pitchFamily="18" charset="0"/>
                  </a:rPr>
                  <m:t>)</m:t>
                </m:r>
              </m:oMath>
            </a14:m>
            <a:r>
              <a:t> but with added benefits like being able to </a:t>
            </a:r>
            <a:r>
              <a:rPr b="1"/>
              <a:t>use gradient decent </a:t>
            </a:r>
            <a:r>
              <a:t>and more mathematical ease.</a:t>
            </a:r>
          </a:p>
          <a:p>
            <a:pPr algn="l">
              <a:spcBef>
                <a:spcPts val="3200"/>
              </a:spcBef>
              <a:defRPr sz="2400">
                <a:latin typeface="Helvetica Neue"/>
                <a:ea typeface="Helvetica Neue"/>
                <a:cs typeface="Helvetica Neue"/>
                <a:sym typeface="Helvetica Neue"/>
              </a:defRPr>
            </a:pPr>
            <a:r>
              <a:t>Long story short, the cost function comes out to be.</a:t>
            </a:r>
          </a:p>
          <a:p>
            <a:pPr lvl="8" algn="l">
              <a:spcBef>
                <a:spcPts val="3200"/>
              </a:spcBef>
              <a:defRPr sz="2400">
                <a:latin typeface="Helvetica Neue"/>
                <a:ea typeface="Helvetica Neue"/>
                <a:cs typeface="Helvetica Neue"/>
                <a:sym typeface="Helvetica Neue"/>
              </a:defRPr>
            </a:pPr>
            <a14:m>
              <m:oMathPara>
                <m:oMathParaPr>
                  <m:jc m:val="left"/>
                </m:oMathParaPr>
                <m:oMath>
                  <m:r>
                    <a:rPr xmlns:a="http://schemas.openxmlformats.org/drawingml/2006/main" sz="2900" i="1">
                      <a:solidFill>
                        <a:srgbClr val="000000"/>
                      </a:solidFill>
                      <a:latin typeface="Cambria Math" panose="02040503050406030204" pitchFamily="18" charset="0"/>
                    </a:rPr>
                    <m:t>J</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limUpp>
                    <m:e>
                      <m:limLow>
                        <m:e>
                          <m:r>
                            <a:rPr xmlns:a="http://schemas.openxmlformats.org/drawingml/2006/main" sz="2900" i="1">
                              <a:solidFill>
                                <a:srgbClr val="000000"/>
                              </a:solidFill>
                              <a:latin typeface="Cambria Math" panose="02040503050406030204" pitchFamily="18" charset="0"/>
                            </a:rPr>
                            <m:t>∑</m:t>
                          </m:r>
                        </m:e>
                        <m:lim>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lim>
                      </m:limLow>
                    </m:e>
                    <m:lim>
                      <m:r>
                        <a:rPr xmlns:a="http://schemas.openxmlformats.org/drawingml/2006/main" sz="2900" i="1">
                          <a:solidFill>
                            <a:srgbClr val="000000"/>
                          </a:solidFill>
                          <a:latin typeface="Cambria Math" panose="02040503050406030204" pitchFamily="18" charset="0"/>
                        </a:rPr>
                        <m:t>n</m:t>
                      </m:r>
                    </m:lim>
                  </m:limUpp>
                  <m:d>
                    <m:dPr>
                      <m:ctrlPr>
                        <a:rPr xmlns:a="http://schemas.openxmlformats.org/drawingml/2006/main" sz="2900" i="1">
                          <a:solidFill>
                            <a:srgbClr val="000000"/>
                          </a:solidFill>
                          <a:latin typeface="Cambria Math" panose="02040503050406030204" pitchFamily="18" charset="0"/>
                        </a:rPr>
                      </m:ctrlPr>
                      <m:begChr m:val="["/>
                      <m:endChr m:val="]"/>
                    </m:dPr>
                    <m:e>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y</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limUpp>
                        <m:e>
                          <m:r>
                            <a:rPr xmlns:a="http://schemas.openxmlformats.org/drawingml/2006/main" sz="2900" i="1">
                              <a:solidFill>
                                <a:srgbClr val="000000"/>
                              </a:solidFill>
                              <a:latin typeface="Cambria Math" panose="02040503050406030204" pitchFamily="18" charset="0"/>
                            </a:rPr>
                            <m:t>y</m:t>
                          </m:r>
                        </m:e>
                        <m:lim>
                          <m:r>
                            <a:rPr xmlns:a="http://schemas.openxmlformats.org/drawingml/2006/main" sz="2900" i="1">
                              <a:solidFill>
                                <a:srgbClr val="000000"/>
                              </a:solidFill>
                              <a:latin typeface="Cambria Math" panose="02040503050406030204" pitchFamily="18" charset="0"/>
                            </a:rPr>
                            <m:t>̂</m:t>
                          </m:r>
                        </m:lim>
                      </m:limUp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d>
                        <m:dPr>
                          <m:ctrlPr>
                            <a:rPr xmlns:a="http://schemas.openxmlformats.org/drawingml/2006/main" sz="2900" i="1">
                              <a:solidFill>
                                <a:srgbClr val="000000"/>
                              </a:solidFill>
                              <a:latin typeface="Cambria Math" panose="02040503050406030204" pitchFamily="18" charset="0"/>
                            </a:rPr>
                          </m:ctrlPr>
                        </m:dPr>
                        <m:e>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y</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e>
                      </m:d>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limUpp>
                        <m:e>
                          <m:r>
                            <a:rPr xmlns:a="http://schemas.openxmlformats.org/drawingml/2006/main" sz="2900" i="1">
                              <a:solidFill>
                                <a:srgbClr val="000000"/>
                              </a:solidFill>
                              <a:latin typeface="Cambria Math" panose="02040503050406030204" pitchFamily="18" charset="0"/>
                            </a:rPr>
                            <m:t>y</m:t>
                          </m:r>
                        </m:e>
                        <m:lim>
                          <m:r>
                            <a:rPr xmlns:a="http://schemas.openxmlformats.org/drawingml/2006/main" sz="2900" i="1">
                              <a:solidFill>
                                <a:srgbClr val="000000"/>
                              </a:solidFill>
                              <a:latin typeface="Cambria Math" panose="02040503050406030204" pitchFamily="18" charset="0"/>
                            </a:rPr>
                            <m:t>̂</m:t>
                          </m:r>
                        </m:lim>
                      </m:limUpp>
                      <m:r>
                        <a:rPr xmlns:a="http://schemas.openxmlformats.org/drawingml/2006/main" sz="2900" i="1">
                          <a:solidFill>
                            <a:srgbClr val="000000"/>
                          </a:solidFill>
                          <a:latin typeface="Cambria Math" panose="02040503050406030204" pitchFamily="18" charset="0"/>
                        </a:rPr>
                        <m:t>)</m:t>
                      </m:r>
                    </m:e>
                  </m:d>
                </m:oMath>
              </m:oMathPara>
            </a14:m>
          </a:p>
        </p:txBody>
      </p:sp>
      <p:sp>
        <p:nvSpPr>
          <p:cNvPr id="443" name="Circle"/>
          <p:cNvSpPr/>
          <p:nvPr/>
        </p:nvSpPr>
        <p:spPr>
          <a:xfrm>
            <a:off x="2022390" y="8162364"/>
            <a:ext cx="292585" cy="292584"/>
          </a:xfrm>
          <a:prstGeom prst="ellipse">
            <a:avLst/>
          </a:pr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Where:-…"/>
          <p:cNvSpPr txBox="1"/>
          <p:nvPr/>
        </p:nvSpPr>
        <p:spPr>
          <a:xfrm>
            <a:off x="943169" y="555681"/>
            <a:ext cx="11118462" cy="55822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8" algn="l">
              <a:spcBef>
                <a:spcPts val="3200"/>
              </a:spcBef>
              <a:defRPr sz="2400">
                <a:latin typeface="Helvetica Neue"/>
                <a:ea typeface="Helvetica Neue"/>
                <a:cs typeface="Helvetica Neue"/>
                <a:sym typeface="Helvetica Neue"/>
              </a:defRPr>
            </a:pPr>
            <a14:m>
              <m:oMathPara>
                <m:oMathParaPr>
                  <m:jc m:val="left"/>
                </m:oMathParaPr>
                <m:oMath>
                  <m:r>
                    <a:rPr xmlns:a="http://schemas.openxmlformats.org/drawingml/2006/main" sz="2900" i="1">
                      <a:solidFill>
                        <a:srgbClr val="000000"/>
                      </a:solidFill>
                      <a:latin typeface="Cambria Math" panose="02040503050406030204" pitchFamily="18" charset="0"/>
                    </a:rPr>
                    <m:t>J</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limUpp>
                    <m:e>
                      <m:limLow>
                        <m:e>
                          <m:r>
                            <a:rPr xmlns:a="http://schemas.openxmlformats.org/drawingml/2006/main" sz="2900" i="1">
                              <a:solidFill>
                                <a:srgbClr val="000000"/>
                              </a:solidFill>
                              <a:latin typeface="Cambria Math" panose="02040503050406030204" pitchFamily="18" charset="0"/>
                            </a:rPr>
                            <m:t>∑</m:t>
                          </m:r>
                        </m:e>
                        <m:lim>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lim>
                      </m:limLow>
                    </m:e>
                    <m:lim>
                      <m:r>
                        <a:rPr xmlns:a="http://schemas.openxmlformats.org/drawingml/2006/main" sz="2900" i="1">
                          <a:solidFill>
                            <a:srgbClr val="000000"/>
                          </a:solidFill>
                          <a:latin typeface="Cambria Math" panose="02040503050406030204" pitchFamily="18" charset="0"/>
                        </a:rPr>
                        <m:t>n</m:t>
                      </m:r>
                    </m:lim>
                  </m:limUpp>
                  <m:d>
                    <m:dPr>
                      <m:ctrlPr>
                        <a:rPr xmlns:a="http://schemas.openxmlformats.org/drawingml/2006/main" sz="2900" i="1">
                          <a:solidFill>
                            <a:srgbClr val="000000"/>
                          </a:solidFill>
                          <a:latin typeface="Cambria Math" panose="02040503050406030204" pitchFamily="18" charset="0"/>
                        </a:rPr>
                      </m:ctrlPr>
                      <m:begChr m:val="["/>
                      <m:endChr m:val="]"/>
                    </m:dPr>
                    <m:e>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y</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limUpp>
                        <m:e>
                          <m:r>
                            <a:rPr xmlns:a="http://schemas.openxmlformats.org/drawingml/2006/main" sz="2900" i="1">
                              <a:solidFill>
                                <a:srgbClr val="000000"/>
                              </a:solidFill>
                              <a:latin typeface="Cambria Math" panose="02040503050406030204" pitchFamily="18" charset="0"/>
                            </a:rPr>
                            <m:t>y</m:t>
                          </m:r>
                        </m:e>
                        <m:lim>
                          <m:r>
                            <a:rPr xmlns:a="http://schemas.openxmlformats.org/drawingml/2006/main" sz="2900" i="1">
                              <a:solidFill>
                                <a:srgbClr val="000000"/>
                              </a:solidFill>
                              <a:latin typeface="Cambria Math" panose="02040503050406030204" pitchFamily="18" charset="0"/>
                            </a:rPr>
                            <m:t>̂</m:t>
                          </m:r>
                        </m:lim>
                      </m:limUp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d>
                        <m:dPr>
                          <m:ctrlPr>
                            <a:rPr xmlns:a="http://schemas.openxmlformats.org/drawingml/2006/main" sz="2900" i="1">
                              <a:solidFill>
                                <a:srgbClr val="000000"/>
                              </a:solidFill>
                              <a:latin typeface="Cambria Math" panose="02040503050406030204" pitchFamily="18" charset="0"/>
                            </a:rPr>
                          </m:ctrlPr>
                        </m:dPr>
                        <m:e>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sSup>
                            <m:e>
                              <m:r>
                                <a:rPr xmlns:a="http://schemas.openxmlformats.org/drawingml/2006/main" sz="2900" i="1">
                                  <a:solidFill>
                                    <a:srgbClr val="000000"/>
                                  </a:solidFill>
                                  <a:latin typeface="Cambria Math" panose="02040503050406030204" pitchFamily="18" charset="0"/>
                                </a:rPr>
                                <m:t>y</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e>
                      </m:d>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limUpp>
                        <m:e>
                          <m:r>
                            <a:rPr xmlns:a="http://schemas.openxmlformats.org/drawingml/2006/main" sz="2900" i="1">
                              <a:solidFill>
                                <a:srgbClr val="000000"/>
                              </a:solidFill>
                              <a:latin typeface="Cambria Math" panose="02040503050406030204" pitchFamily="18" charset="0"/>
                            </a:rPr>
                            <m:t>y</m:t>
                          </m:r>
                        </m:e>
                        <m:lim>
                          <m:r>
                            <a:rPr xmlns:a="http://schemas.openxmlformats.org/drawingml/2006/main" sz="2900" i="1">
                              <a:solidFill>
                                <a:srgbClr val="000000"/>
                              </a:solidFill>
                              <a:latin typeface="Cambria Math" panose="02040503050406030204" pitchFamily="18" charset="0"/>
                            </a:rPr>
                            <m:t>̂</m:t>
                          </m:r>
                        </m:lim>
                      </m:limUpp>
                      <m:r>
                        <a:rPr xmlns:a="http://schemas.openxmlformats.org/drawingml/2006/main" sz="2900" i="1">
                          <a:solidFill>
                            <a:srgbClr val="000000"/>
                          </a:solidFill>
                          <a:latin typeface="Cambria Math" panose="02040503050406030204" pitchFamily="18" charset="0"/>
                        </a:rPr>
                        <m:t>)</m:t>
                      </m:r>
                    </m:e>
                  </m:d>
                </m:oMath>
              </m:oMathPara>
            </a14:m>
          </a:p>
          <a:p>
            <a:pPr algn="l">
              <a:spcBef>
                <a:spcPts val="3200"/>
              </a:spcBef>
              <a:defRPr sz="2400">
                <a:latin typeface="Helvetica Neue"/>
                <a:ea typeface="Helvetica Neue"/>
                <a:cs typeface="Helvetica Neue"/>
                <a:sym typeface="Helvetica Neue"/>
              </a:defRPr>
            </a:pPr>
            <a:r>
              <a:t>Where:- </a:t>
            </a:r>
          </a:p>
          <a:p>
            <a:pPr lvl="2" marL="1222375" indent="-333375" algn="l">
              <a:spcBef>
                <a:spcPts val="3200"/>
              </a:spcBef>
              <a:buSzPct val="145000"/>
              <a:buChar char="•"/>
              <a:defRPr sz="2400">
                <a:latin typeface="Helvetica Neue"/>
                <a:ea typeface="Helvetica Neue"/>
                <a:cs typeface="Helvetica Neue"/>
                <a:sym typeface="Helvetica Neue"/>
              </a:defRPr>
            </a:pPr>
            <a14:m>
              <m:oMath>
                <m:sSup>
                  <m:e>
                    <m:r>
                      <a:rPr xmlns:a="http://schemas.openxmlformats.org/drawingml/2006/main" sz="2900" i="1">
                        <a:solidFill>
                          <a:srgbClr val="000000"/>
                        </a:solidFill>
                        <a:latin typeface="Cambria Math" panose="02040503050406030204" pitchFamily="18" charset="0"/>
                      </a:rPr>
                      <m:t>y</m:t>
                    </m:r>
                  </m:e>
                  <m:su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i</m:t>
                    </m:r>
                    <m:r>
                      <a:rPr xmlns:a="http://schemas.openxmlformats.org/drawingml/2006/main" sz="2900" i="1">
                        <a:solidFill>
                          <a:srgbClr val="000000"/>
                        </a:solidFill>
                        <a:latin typeface="Cambria Math" panose="02040503050406030204" pitchFamily="18" charset="0"/>
                      </a:rPr>
                      <m:t>)</m:t>
                    </m:r>
                  </m:sup>
                </m:sSup>
              </m:oMath>
            </a14:m>
            <a:r>
              <a:t> is the </a:t>
            </a:r>
            <a14:m>
              <m:oMath>
                <m:sSub>
                  <m:e>
                    <m:r>
                      <a:rPr xmlns:a="http://schemas.openxmlformats.org/drawingml/2006/main" sz="3150" i="1">
                        <a:solidFill>
                          <a:srgbClr val="000000"/>
                        </a:solidFill>
                        <a:latin typeface="Cambria Math" panose="02040503050406030204" pitchFamily="18" charset="0"/>
                      </a:rPr>
                      <m:t>i</m:t>
                    </m:r>
                  </m:e>
                  <m:sub>
                    <m:r>
                      <a:rPr xmlns:a="http://schemas.openxmlformats.org/drawingml/2006/main" sz="3150" i="1">
                        <a:solidFill>
                          <a:srgbClr val="000000"/>
                        </a:solidFill>
                        <a:latin typeface="Cambria Math" panose="02040503050406030204" pitchFamily="18" charset="0"/>
                      </a:rPr>
                      <m:t>t</m:t>
                    </m:r>
                    <m:r>
                      <a:rPr xmlns:a="http://schemas.openxmlformats.org/drawingml/2006/main" sz="3150" i="1">
                        <a:solidFill>
                          <a:srgbClr val="000000"/>
                        </a:solidFill>
                        <a:latin typeface="Cambria Math" panose="02040503050406030204" pitchFamily="18" charset="0"/>
                      </a:rPr>
                      <m:t>h</m:t>
                    </m:r>
                  </m:sub>
                </m:sSub>
              </m:oMath>
            </a14:m>
            <a:r>
              <a:t> class label in the desired true </a:t>
            </a:r>
            <a:r>
              <a:rPr b="1"/>
              <a:t>target</a:t>
            </a:r>
            <a:r>
              <a:t> (1 or 0)</a:t>
            </a:r>
          </a:p>
          <a:p>
            <a:pPr lvl="2" marL="1222375" indent="-333375" algn="l">
              <a:spcBef>
                <a:spcPts val="3200"/>
              </a:spcBef>
              <a:buSzPct val="145000"/>
              <a:buChar char="•"/>
              <a:defRPr sz="2400">
                <a:latin typeface="Helvetica Neue"/>
                <a:ea typeface="Helvetica Neue"/>
                <a:cs typeface="Helvetica Neue"/>
                <a:sym typeface="Helvetica Neue"/>
              </a:defRPr>
            </a:pPr>
            <a14:m>
              <m:oMath>
                <m:limUpp>
                  <m:e>
                    <m:r>
                      <a:rPr xmlns:a="http://schemas.openxmlformats.org/drawingml/2006/main" sz="2900" i="1">
                        <a:solidFill>
                          <a:srgbClr val="000000"/>
                        </a:solidFill>
                        <a:latin typeface="Cambria Math" panose="02040503050406030204" pitchFamily="18" charset="0"/>
                      </a:rPr>
                      <m:t>y</m:t>
                    </m:r>
                  </m:e>
                  <m:lim>
                    <m:r>
                      <a:rPr xmlns:a="http://schemas.openxmlformats.org/drawingml/2006/main" sz="2900" i="1">
                        <a:solidFill>
                          <a:srgbClr val="000000"/>
                        </a:solidFill>
                        <a:latin typeface="Cambria Math" panose="02040503050406030204" pitchFamily="18" charset="0"/>
                      </a:rPr>
                      <m:t>̂</m:t>
                    </m:r>
                  </m:lim>
                </m:limUpp>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ϕ</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r>
                  <a:rPr xmlns:a="http://schemas.openxmlformats.org/drawingml/2006/main" sz="2900" i="1">
                    <a:solidFill>
                      <a:srgbClr val="000000"/>
                    </a:solidFill>
                    <a:latin typeface="Cambria Math" panose="02040503050406030204" pitchFamily="18" charset="0"/>
                  </a:rPr>
                  <m:t>)</m:t>
                </m:r>
              </m:oMath>
            </a14:m>
            <a:r>
              <a:t>, the </a:t>
            </a:r>
            <a:r>
              <a:rPr b="1"/>
              <a:t>probability output</a:t>
            </a:r>
            <a:r>
              <a:t> by the activation function, [0, 1]</a:t>
            </a:r>
          </a:p>
          <a:p>
            <a:pPr algn="l">
              <a:spcBef>
                <a:spcPts val="3200"/>
              </a:spcBef>
              <a:defRPr sz="2400">
                <a:latin typeface="Helvetica Neue"/>
                <a:ea typeface="Helvetica Neue"/>
                <a:cs typeface="Helvetica Neue"/>
                <a:sym typeface="Helvetica Neue"/>
              </a:defRPr>
            </a:pPr>
            <a:r>
              <a:t>To get a better intuition of the function, lets look at cost calculation of a single sample instance:</a:t>
            </a:r>
          </a:p>
          <a:p>
            <a:pPr lvl="2" indent="0" algn="l">
              <a:spcBef>
                <a:spcPts val="3200"/>
              </a:spcBef>
              <a:defRPr sz="2400">
                <a:latin typeface="Helvetica Neue"/>
                <a:ea typeface="Helvetica Neue"/>
                <a:cs typeface="Helvetica Neue"/>
                <a:sym typeface="Helvetica Neue"/>
              </a:defRPr>
            </a:pPr>
            <a:r>
              <a:t>            </a:t>
            </a:r>
            <a14:m>
              <m:oMath>
                <m:r>
                  <a:rPr xmlns:a="http://schemas.openxmlformats.org/drawingml/2006/main" sz="2900" i="1">
                    <a:solidFill>
                      <a:srgbClr val="000000"/>
                    </a:solidFill>
                    <a:latin typeface="Cambria Math" panose="02040503050406030204" pitchFamily="18" charset="0"/>
                  </a:rPr>
                  <m:t>J</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ϕ</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y</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w</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y</m:t>
                </m:r>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ϕ</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y</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m:rPr>
                    <m:sty m:val="p"/>
                  </m:rPr>
                  <a:rPr xmlns:a="http://schemas.openxmlformats.org/drawingml/2006/main" sz="2900" i="1">
                    <a:solidFill>
                      <a:srgbClr val="000000"/>
                    </a:solidFill>
                    <a:latin typeface="Cambria Math" panose="02040503050406030204" pitchFamily="18" charset="0"/>
                  </a:rPr>
                  <m:t>log</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ϕ</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z</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oMath>
            </a14:m>
          </a:p>
        </p:txBody>
      </p:sp>
      <p:sp>
        <p:nvSpPr>
          <p:cNvPr id="446" name="Equation"/>
          <p:cNvSpPr txBox="1"/>
          <p:nvPr/>
        </p:nvSpPr>
        <p:spPr>
          <a:xfrm>
            <a:off x="2478382" y="6712072"/>
            <a:ext cx="6291989" cy="1126666"/>
          </a:xfrm>
          <a:prstGeom prst="rect">
            <a:avLst/>
          </a:prstGeom>
          <a:ln w="12700">
            <a:miter lim="400000"/>
          </a:ln>
        </p:spPr>
        <p:txBody>
          <a:bodyPr wrap="none" lIns="0" tIns="0" rIns="0" bIns="0">
            <a:spAutoFit/>
          </a:bodyPr>
          <a:lstStyle/>
          <a:p>
            <a:pPr algn="l" defTabSz="914400" latinLnBrk="1">
              <a:defRPr sz="1800"/>
            </a:pPr>
            <a14:m>
              <m:oMathPara>
                <m:oMathParaPr>
                  <m:jc m:val="centerGroup"/>
                </m:oMathParaPr>
                <m:oMath>
                  <m:r>
                    <a:rPr xmlns:a="http://schemas.openxmlformats.org/drawingml/2006/main" sz="3700" i="1">
                      <a:solidFill>
                        <a:srgbClr val="000000"/>
                      </a:solidFill>
                      <a:latin typeface="Cambria Math" panose="02040503050406030204" pitchFamily="18" charset="0"/>
                    </a:rPr>
                    <m:t>j</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ϕ</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z</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w</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sSubSup>
                    <m:e>
                      <m:r>
                        <a:rPr xmlns:a="http://schemas.openxmlformats.org/drawingml/2006/main" sz="3700" i="1">
                          <a:solidFill>
                            <a:srgbClr val="000000"/>
                          </a:solidFill>
                          <a:latin typeface="Cambria Math" panose="02040503050406030204" pitchFamily="18" charset="0"/>
                        </a:rPr>
                        <m:t>{</m:t>
                      </m:r>
                    </m:e>
                    <m:sub>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log</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ϕ</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z</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f</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0</m:t>
                      </m:r>
                    </m:sub>
                    <m:sup>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log</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ϕ</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z</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f</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447" name="Circle"/>
          <p:cNvSpPr/>
          <p:nvPr/>
        </p:nvSpPr>
        <p:spPr>
          <a:xfrm>
            <a:off x="2172388" y="467482"/>
            <a:ext cx="292584" cy="292585"/>
          </a:xfrm>
          <a:prstGeom prst="ellipse">
            <a:avLst/>
          </a:pr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448" name="Circle"/>
          <p:cNvSpPr/>
          <p:nvPr/>
        </p:nvSpPr>
        <p:spPr>
          <a:xfrm>
            <a:off x="1287401" y="5642403"/>
            <a:ext cx="292585" cy="292584"/>
          </a:xfrm>
          <a:prstGeom prst="ellipse">
            <a:avLst/>
          </a:prstGeom>
          <a:solidFill>
            <a:schemeClr val="accent6"/>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
        <p:nvSpPr>
          <p:cNvPr id="449" name="Note:- the gradient and weight updates for logistic regression comes out to be the same as Adaline after doing the math."/>
          <p:cNvSpPr txBox="1"/>
          <p:nvPr/>
        </p:nvSpPr>
        <p:spPr>
          <a:xfrm>
            <a:off x="1281719" y="8412843"/>
            <a:ext cx="9451378" cy="7038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Note:- the gradient and weight updates for logistic regression comes out to be the same as Adaline after doing the math.</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Converting the AdaLiNe Classifier implementation to Logistic Regression"/>
          <p:cNvSpPr txBox="1"/>
          <p:nvPr>
            <p:ph type="title" idx="4294967295"/>
          </p:nvPr>
        </p:nvSpPr>
        <p:spPr>
          <a:xfrm>
            <a:off x="1267328" y="104002"/>
            <a:ext cx="11099801" cy="1454942"/>
          </a:xfrm>
          <a:prstGeom prst="rect">
            <a:avLst/>
          </a:prstGeom>
        </p:spPr>
        <p:txBody>
          <a:bodyPr/>
          <a:lstStyle>
            <a:lvl1pPr defTabSz="256031">
              <a:lnSpc>
                <a:spcPts val="4100"/>
              </a:lnSpc>
              <a:spcBef>
                <a:spcPts val="700"/>
              </a:spcBef>
              <a:defRPr b="1" sz="2688">
                <a:latin typeface="Helvetica Neue"/>
                <a:ea typeface="Helvetica Neue"/>
                <a:cs typeface="Helvetica Neue"/>
                <a:sym typeface="Helvetica Neue"/>
              </a:defRPr>
            </a:lvl1pPr>
          </a:lstStyle>
          <a:p>
            <a:pPr/>
            <a:r>
              <a:t>Converting the AdaLiNe Classifier implementation to Logistic Regression</a:t>
            </a:r>
          </a:p>
        </p:txBody>
      </p:sp>
      <p:sp>
        <p:nvSpPr>
          <p:cNvPr id="452" name="The __init__ method"/>
          <p:cNvSpPr txBox="1"/>
          <p:nvPr/>
        </p:nvSpPr>
        <p:spPr>
          <a:xfrm>
            <a:off x="4773681" y="1020529"/>
            <a:ext cx="4327425"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__init__ method</a:t>
            </a:r>
          </a:p>
        </p:txBody>
      </p:sp>
      <p:pic>
        <p:nvPicPr>
          <p:cNvPr id="453" name="LR_init.png" descr="LR_init.png"/>
          <p:cNvPicPr>
            <a:picLocks noChangeAspect="1"/>
          </p:cNvPicPr>
          <p:nvPr/>
        </p:nvPicPr>
        <p:blipFill>
          <a:blip r:embed="rId2">
            <a:extLst/>
          </a:blip>
          <a:stretch>
            <a:fillRect/>
          </a:stretch>
        </p:blipFill>
        <p:spPr>
          <a:xfrm>
            <a:off x="1226070" y="1734947"/>
            <a:ext cx="10552660" cy="7797862"/>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The net_input and activation in Logistic Regression."/>
          <p:cNvSpPr txBox="1"/>
          <p:nvPr/>
        </p:nvSpPr>
        <p:spPr>
          <a:xfrm>
            <a:off x="1031532" y="1320525"/>
            <a:ext cx="10941737" cy="647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net_input and activation in Logistic Regression.</a:t>
            </a:r>
          </a:p>
        </p:txBody>
      </p:sp>
      <p:pic>
        <p:nvPicPr>
          <p:cNvPr id="456" name="LR_act.png" descr="LR_act.png"/>
          <p:cNvPicPr>
            <a:picLocks noChangeAspect="1"/>
          </p:cNvPicPr>
          <p:nvPr/>
        </p:nvPicPr>
        <p:blipFill>
          <a:blip r:embed="rId2">
            <a:extLst/>
          </a:blip>
          <a:stretch>
            <a:fillRect/>
          </a:stretch>
        </p:blipFill>
        <p:spPr>
          <a:xfrm>
            <a:off x="469900" y="2796863"/>
            <a:ext cx="12065000" cy="2171701"/>
          </a:xfrm>
          <a:prstGeom prst="rect">
            <a:avLst/>
          </a:prstGeom>
          <a:ln w="12700">
            <a:miter lim="400000"/>
          </a:ln>
        </p:spPr>
      </p:pic>
      <p:pic>
        <p:nvPicPr>
          <p:cNvPr id="457" name="LR_pred.png" descr="LR_pred.png"/>
          <p:cNvPicPr>
            <a:picLocks noChangeAspect="1"/>
          </p:cNvPicPr>
          <p:nvPr/>
        </p:nvPicPr>
        <p:blipFill>
          <a:blip r:embed="rId3">
            <a:extLst/>
          </a:blip>
          <a:stretch>
            <a:fillRect/>
          </a:stretch>
        </p:blipFill>
        <p:spPr>
          <a:xfrm>
            <a:off x="469900" y="6475264"/>
            <a:ext cx="12065000" cy="2171701"/>
          </a:xfrm>
          <a:prstGeom prst="rect">
            <a:avLst/>
          </a:prstGeom>
          <a:ln w="12700">
            <a:miter lim="400000"/>
          </a:ln>
        </p:spPr>
      </p:pic>
      <p:sp>
        <p:nvSpPr>
          <p:cNvPr id="458" name="The predict method"/>
          <p:cNvSpPr txBox="1"/>
          <p:nvPr/>
        </p:nvSpPr>
        <p:spPr>
          <a:xfrm>
            <a:off x="4386383" y="5398292"/>
            <a:ext cx="423203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atin typeface="Helvetica Neue"/>
                <a:ea typeface="Helvetica Neue"/>
                <a:cs typeface="Helvetica Neue"/>
                <a:sym typeface="Helvetica Neue"/>
              </a:defRPr>
            </a:lvl1pPr>
          </a:lstStyle>
          <a:p>
            <a:pPr/>
            <a:r>
              <a:t>The predict method</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The fit method in Logistic Regression"/>
          <p:cNvSpPr txBox="1"/>
          <p:nvPr/>
        </p:nvSpPr>
        <p:spPr>
          <a:xfrm>
            <a:off x="2546019" y="195542"/>
            <a:ext cx="791276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The fit method in Logistic Regression</a:t>
            </a:r>
          </a:p>
        </p:txBody>
      </p:sp>
      <p:pic>
        <p:nvPicPr>
          <p:cNvPr id="461" name="LR_fit_2.png" descr="LR_fit_2.png"/>
          <p:cNvPicPr>
            <a:picLocks noChangeAspect="1"/>
          </p:cNvPicPr>
          <p:nvPr/>
        </p:nvPicPr>
        <p:blipFill>
          <a:blip r:embed="rId2">
            <a:extLst/>
          </a:blip>
          <a:stretch>
            <a:fillRect/>
          </a:stretch>
        </p:blipFill>
        <p:spPr>
          <a:xfrm>
            <a:off x="469900" y="1100791"/>
            <a:ext cx="12065000" cy="8496301"/>
          </a:xfrm>
          <a:prstGeom prst="rect">
            <a:avLst/>
          </a:prstGeom>
          <a:ln w="12700">
            <a:miter lim="400000"/>
          </a:ln>
        </p:spPr>
      </p:pic>
      <p:sp>
        <p:nvSpPr>
          <p:cNvPr id="462" name="Circle"/>
          <p:cNvSpPr/>
          <p:nvPr/>
        </p:nvSpPr>
        <p:spPr>
          <a:xfrm>
            <a:off x="1467399" y="8027366"/>
            <a:ext cx="292584" cy="292585"/>
          </a:xfrm>
          <a:prstGeom prst="ellipse">
            <a:avLst/>
          </a:prstGeom>
          <a:solidFill>
            <a:schemeClr val="accent6"/>
          </a:solidFill>
          <a:ln w="12700">
            <a:miter lim="400000"/>
          </a:ln>
        </p:spPr>
        <p:txBody>
          <a:bodyPr lIns="50800" tIns="50800" rIns="50800" bIns="50800" anchor="ctr"/>
          <a:lstStyle/>
          <a:p>
            <a:pPr>
              <a:defRPr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Python Code to train a perceptron model imported form sci-kit learn library"/>
          <p:cNvSpPr txBox="1"/>
          <p:nvPr/>
        </p:nvSpPr>
        <p:spPr>
          <a:xfrm>
            <a:off x="3053341" y="329416"/>
            <a:ext cx="7745754" cy="17775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700">
                <a:solidFill>
                  <a:srgbClr val="424242"/>
                </a:solidFill>
                <a:latin typeface="Helvetica Neue"/>
                <a:ea typeface="Helvetica Neue"/>
                <a:cs typeface="Helvetica Neue"/>
                <a:sym typeface="Helvetica Neue"/>
              </a:defRPr>
            </a:pPr>
            <a:r>
              <a:t>Python Code to train a perceptron model </a:t>
            </a:r>
            <a:r>
              <a:rPr b="1" i="1"/>
              <a:t>imported</a:t>
            </a:r>
            <a:r>
              <a:t> form sci-kit learn library</a:t>
            </a:r>
          </a:p>
        </p:txBody>
      </p:sp>
      <p:pic>
        <p:nvPicPr>
          <p:cNvPr id="465" name="skl_LR.png" descr="skl_LR.png"/>
          <p:cNvPicPr>
            <a:picLocks noChangeAspect="1"/>
          </p:cNvPicPr>
          <p:nvPr/>
        </p:nvPicPr>
        <p:blipFill>
          <a:blip r:embed="rId2">
            <a:extLst/>
          </a:blip>
          <a:stretch>
            <a:fillRect/>
          </a:stretch>
        </p:blipFill>
        <p:spPr>
          <a:xfrm>
            <a:off x="225512" y="2576298"/>
            <a:ext cx="12553776" cy="5550091"/>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How the Scikit-Learn model performed"/>
          <p:cNvSpPr txBox="1"/>
          <p:nvPr/>
        </p:nvSpPr>
        <p:spPr>
          <a:xfrm>
            <a:off x="2479232" y="300540"/>
            <a:ext cx="8286332"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the Scikit-Learn model performed</a:t>
            </a:r>
          </a:p>
        </p:txBody>
      </p:sp>
      <p:pic>
        <p:nvPicPr>
          <p:cNvPr id="468" name="LR_official.png" descr="LR_official.png"/>
          <p:cNvPicPr>
            <a:picLocks noChangeAspect="1"/>
          </p:cNvPicPr>
          <p:nvPr/>
        </p:nvPicPr>
        <p:blipFill>
          <a:blip r:embed="rId2">
            <a:extLst/>
          </a:blip>
          <a:stretch>
            <a:fillRect/>
          </a:stretch>
        </p:blipFill>
        <p:spPr>
          <a:xfrm>
            <a:off x="1377752" y="829925"/>
            <a:ext cx="10249296" cy="9390644"/>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How our handmade model performed"/>
          <p:cNvSpPr txBox="1"/>
          <p:nvPr/>
        </p:nvSpPr>
        <p:spPr>
          <a:xfrm>
            <a:off x="2613624" y="300540"/>
            <a:ext cx="801754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212121"/>
                </a:solidFill>
                <a:latin typeface="Helvetica Neue"/>
                <a:ea typeface="Helvetica Neue"/>
                <a:cs typeface="Helvetica Neue"/>
                <a:sym typeface="Helvetica Neue"/>
              </a:defRPr>
            </a:lvl1pPr>
          </a:lstStyle>
          <a:p>
            <a:pPr/>
            <a:r>
              <a:t>How our handmade model performed</a:t>
            </a:r>
          </a:p>
        </p:txBody>
      </p:sp>
      <p:pic>
        <p:nvPicPr>
          <p:cNvPr id="471" name="LR_bound.png" descr="LR_bound.png"/>
          <p:cNvPicPr>
            <a:picLocks noChangeAspect="1"/>
          </p:cNvPicPr>
          <p:nvPr/>
        </p:nvPicPr>
        <p:blipFill>
          <a:blip r:embed="rId2">
            <a:extLst/>
          </a:blip>
          <a:stretch>
            <a:fillRect/>
          </a:stretch>
        </p:blipFill>
        <p:spPr>
          <a:xfrm>
            <a:off x="1341161" y="822941"/>
            <a:ext cx="10322478" cy="9457697"/>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Chapter 3…"/>
          <p:cNvSpPr txBox="1"/>
          <p:nvPr>
            <p:ph type="ctrTitle"/>
          </p:nvPr>
        </p:nvSpPr>
        <p:spPr>
          <a:xfrm>
            <a:off x="1075002" y="1638300"/>
            <a:ext cx="10464801" cy="3302000"/>
          </a:xfrm>
          <a:prstGeom prst="rect">
            <a:avLst/>
          </a:prstGeom>
        </p:spPr>
        <p:txBody>
          <a:bodyPr/>
          <a:lstStyle/>
          <a:p>
            <a:pPr defTabSz="525779">
              <a:defRPr sz="4140"/>
            </a:pPr>
            <a:br/>
          </a:p>
          <a:p>
            <a:pPr defTabSz="525779">
              <a:defRPr sz="4140"/>
            </a:pPr>
            <a:r>
              <a:t>Chapter 3</a:t>
            </a:r>
          </a:p>
          <a:p>
            <a:pPr defTabSz="525779">
              <a:defRPr sz="4140"/>
            </a:pPr>
          </a:p>
          <a:p>
            <a:pPr defTabSz="525779">
              <a:defRPr sz="4140"/>
            </a:pPr>
            <a:r>
              <a:t>Summary</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YOU Learned"/>
          <p:cNvSpPr txBox="1"/>
          <p:nvPr>
            <p:ph type="subTitle" sz="quarter" idx="1"/>
          </p:nvPr>
        </p:nvSpPr>
        <p:spPr>
          <a:xfrm>
            <a:off x="1365447" y="91976"/>
            <a:ext cx="10464801" cy="1130301"/>
          </a:xfrm>
          <a:prstGeom prst="rect">
            <a:avLst/>
          </a:prstGeom>
        </p:spPr>
        <p:txBody>
          <a:bodyPr/>
          <a:lstStyle/>
          <a:p>
            <a:pPr/>
            <a:r>
              <a:t>YOU Learned</a:t>
            </a:r>
          </a:p>
        </p:txBody>
      </p:sp>
      <p:sp>
        <p:nvSpPr>
          <p:cNvPr id="476" name="YOU Learned The Very Core fundamental Machine Learning algorithms and what happens under-the-hood when you use these classifier algorithms and how they work.…"/>
          <p:cNvSpPr txBox="1"/>
          <p:nvPr/>
        </p:nvSpPr>
        <p:spPr>
          <a:xfrm>
            <a:off x="965141" y="889780"/>
            <a:ext cx="11265414" cy="79740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80000"/>
              </a:lnSpc>
              <a:spcBef>
                <a:spcPts val="3200"/>
              </a:spcBef>
              <a:defRPr sz="2400">
                <a:latin typeface="Helvetica Neue"/>
                <a:ea typeface="Helvetica Neue"/>
                <a:cs typeface="Helvetica Neue"/>
                <a:sym typeface="Helvetica Neue"/>
              </a:defRPr>
            </a:pPr>
          </a:p>
          <a:p>
            <a:pPr marL="333375" indent="-333375" algn="l">
              <a:lnSpc>
                <a:spcPct val="80000"/>
              </a:lnSpc>
              <a:spcBef>
                <a:spcPts val="3200"/>
              </a:spcBef>
              <a:buSzPct val="145000"/>
              <a:buChar char="•"/>
              <a:defRPr sz="2400">
                <a:latin typeface="Helvetica Neue"/>
                <a:ea typeface="Helvetica Neue"/>
                <a:cs typeface="Helvetica Neue"/>
                <a:sym typeface="Helvetica Neue"/>
              </a:defRPr>
            </a:pPr>
            <a:r>
              <a:rPr b="1"/>
              <a:t>YOU</a:t>
            </a:r>
            <a:r>
              <a:t> </a:t>
            </a:r>
            <a:r>
              <a:rPr b="1"/>
              <a:t>Learned</a:t>
            </a:r>
            <a:r>
              <a:t> The Very Core fundamental Machine Learning algorithms and what happens under-the-hood when you use these classifier algorithms and how they work. </a:t>
            </a:r>
          </a:p>
          <a:p>
            <a:pPr lvl="1" marL="777875" indent="-333375" algn="l">
              <a:lnSpc>
                <a:spcPct val="80000"/>
              </a:lnSpc>
              <a:spcBef>
                <a:spcPts val="3200"/>
              </a:spcBef>
              <a:buSzPct val="145000"/>
              <a:buChar char="•"/>
              <a:defRPr sz="2400">
                <a:latin typeface="Helvetica Neue"/>
                <a:ea typeface="Helvetica Neue"/>
                <a:cs typeface="Helvetica Neue"/>
                <a:sym typeface="Helvetica Neue"/>
              </a:defRPr>
            </a:pPr>
            <a:r>
              <a:t>The Perceptron</a:t>
            </a:r>
          </a:p>
          <a:p>
            <a:pPr lvl="1" marL="777875" indent="-333375" algn="l">
              <a:lnSpc>
                <a:spcPct val="80000"/>
              </a:lnSpc>
              <a:spcBef>
                <a:spcPts val="3200"/>
              </a:spcBef>
              <a:buSzPct val="145000"/>
              <a:buChar char="•"/>
              <a:defRPr sz="2400">
                <a:latin typeface="Helvetica Neue"/>
                <a:ea typeface="Helvetica Neue"/>
                <a:cs typeface="Helvetica Neue"/>
                <a:sym typeface="Helvetica Neue"/>
              </a:defRPr>
            </a:pPr>
            <a:r>
              <a:t>The Adaline</a:t>
            </a:r>
          </a:p>
          <a:p>
            <a:pPr lvl="1" marL="777875" indent="-333375" algn="l">
              <a:lnSpc>
                <a:spcPct val="80000"/>
              </a:lnSpc>
              <a:spcBef>
                <a:spcPts val="3200"/>
              </a:spcBef>
              <a:buSzPct val="145000"/>
              <a:buChar char="•"/>
              <a:defRPr sz="2400">
                <a:latin typeface="Helvetica Neue"/>
                <a:ea typeface="Helvetica Neue"/>
                <a:cs typeface="Helvetica Neue"/>
                <a:sym typeface="Helvetica Neue"/>
              </a:defRPr>
            </a:pPr>
            <a:r>
              <a:t>The Logistic Regression</a:t>
            </a:r>
          </a:p>
          <a:p>
            <a:pPr lvl="3" indent="0" algn="l">
              <a:lnSpc>
                <a:spcPct val="80000"/>
              </a:lnSpc>
              <a:spcBef>
                <a:spcPts val="3200"/>
              </a:spcBef>
              <a:defRPr sz="2400">
                <a:latin typeface="Helvetica Neue"/>
                <a:ea typeface="Helvetica Neue"/>
                <a:cs typeface="Helvetica Neue"/>
                <a:sym typeface="Helvetica Neue"/>
              </a:defRPr>
            </a:pPr>
            <a:r>
              <a:t>      With Powerful Techniques like Gradient Decent</a:t>
            </a:r>
          </a:p>
          <a:p>
            <a:pPr lvl="4" indent="0" algn="l">
              <a:lnSpc>
                <a:spcPct val="80000"/>
              </a:lnSpc>
              <a:spcBef>
                <a:spcPts val="3200"/>
              </a:spcBef>
              <a:defRPr sz="2400">
                <a:latin typeface="Helvetica Neue"/>
                <a:ea typeface="Helvetica Neue"/>
                <a:cs typeface="Helvetica Neue"/>
                <a:sym typeface="Helvetica Neue"/>
              </a:defRPr>
            </a:pPr>
            <a:r>
              <a:t>      </a:t>
            </a:r>
            <a:r>
              <a:rPr b="1"/>
              <a:t>YOU Learned</a:t>
            </a:r>
            <a:r>
              <a:t>:- </a:t>
            </a:r>
          </a:p>
          <a:p>
            <a:pPr lvl="2" marL="1222375" indent="-333375" algn="l">
              <a:lnSpc>
                <a:spcPct val="80000"/>
              </a:lnSpc>
              <a:spcBef>
                <a:spcPts val="3200"/>
              </a:spcBef>
              <a:buSzPct val="145000"/>
              <a:buChar char="•"/>
              <a:defRPr sz="2400">
                <a:latin typeface="Helvetica Neue"/>
                <a:ea typeface="Helvetica Neue"/>
                <a:cs typeface="Helvetica Neue"/>
                <a:sym typeface="Helvetica Neue"/>
              </a:defRPr>
            </a:pPr>
            <a:r>
              <a:t>The Necessary Math behind these algorithms and how they build upon each other.</a:t>
            </a:r>
          </a:p>
          <a:p>
            <a:pPr lvl="2" marL="1222375" indent="-333375" algn="l">
              <a:lnSpc>
                <a:spcPct val="80000"/>
              </a:lnSpc>
              <a:spcBef>
                <a:spcPts val="3200"/>
              </a:spcBef>
              <a:buSzPct val="145000"/>
              <a:buChar char="•"/>
              <a:defRPr sz="2400">
                <a:latin typeface="Helvetica Neue"/>
                <a:ea typeface="Helvetica Neue"/>
                <a:cs typeface="Helvetica Neue"/>
                <a:sym typeface="Helvetica Neue"/>
              </a:defRPr>
            </a:pPr>
            <a:r>
              <a:t>How to implement them in python</a:t>
            </a:r>
          </a:p>
          <a:p>
            <a:pPr lvl="2" marL="1222375" indent="-333375" algn="l">
              <a:lnSpc>
                <a:spcPct val="80000"/>
              </a:lnSpc>
              <a:spcBef>
                <a:spcPts val="3200"/>
              </a:spcBef>
              <a:buSzPct val="145000"/>
              <a:buChar char="•"/>
              <a:defRPr sz="2400">
                <a:latin typeface="Helvetica Neue"/>
                <a:ea typeface="Helvetica Neue"/>
                <a:cs typeface="Helvetica Neue"/>
                <a:sym typeface="Helvetica Neue"/>
              </a:defRPr>
            </a:pPr>
            <a:r>
              <a:t>How the data that you give them is utilised by these algorithms to LEARN and make a prediction.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I’ll do you one better…"/>
          <p:cNvSpPr txBox="1"/>
          <p:nvPr>
            <p:ph type="title"/>
          </p:nvPr>
        </p:nvSpPr>
        <p:spPr>
          <a:xfrm>
            <a:off x="1270000" y="2863214"/>
            <a:ext cx="10464800" cy="3302001"/>
          </a:xfrm>
          <a:prstGeom prst="rect">
            <a:avLst/>
          </a:prstGeom>
        </p:spPr>
        <p:txBody>
          <a:bodyPr/>
          <a:lstStyle/>
          <a:p>
            <a:pPr/>
            <a:r>
              <a:t>I’ll do you one better</a:t>
            </a:r>
          </a:p>
          <a:p>
            <a:pPr/>
            <a:br/>
            <a:r>
              <a:t>WHO is machine learning ?</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Learnings and Outro"/>
          <p:cNvSpPr txBox="1"/>
          <p:nvPr>
            <p:ph type="ctrTitle"/>
          </p:nvPr>
        </p:nvSpPr>
        <p:spPr>
          <a:prstGeom prst="rect">
            <a:avLst/>
          </a:prstGeom>
        </p:spPr>
        <p:txBody>
          <a:bodyPr/>
          <a:lstStyle/>
          <a:p>
            <a:pPr/>
            <a:r>
              <a:t>Learnings and Outro</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WHY YOU SHOULD TOO."/>
          <p:cNvSpPr txBox="1"/>
          <p:nvPr>
            <p:ph type="subTitle" sz="quarter" idx="1"/>
          </p:nvPr>
        </p:nvSpPr>
        <p:spPr>
          <a:xfrm>
            <a:off x="1140451" y="196974"/>
            <a:ext cx="10464801" cy="1130301"/>
          </a:xfrm>
          <a:prstGeom prst="rect">
            <a:avLst/>
          </a:prstGeom>
        </p:spPr>
        <p:txBody>
          <a:bodyPr/>
          <a:lstStyle/>
          <a:p>
            <a:pPr/>
            <a:r>
              <a:t>WHY YOU SHOULD TOO.</a:t>
            </a:r>
          </a:p>
        </p:txBody>
      </p:sp>
      <p:sp>
        <p:nvSpPr>
          <p:cNvPr id="481" name="Machine Learning is much less of magic than it is made out to be by the media and is backed by hard science.…"/>
          <p:cNvSpPr txBox="1"/>
          <p:nvPr/>
        </p:nvSpPr>
        <p:spPr>
          <a:xfrm>
            <a:off x="869693" y="931888"/>
            <a:ext cx="11265414" cy="83398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76250" indent="-476250" algn="l">
              <a:lnSpc>
                <a:spcPct val="80000"/>
              </a:lnSpc>
              <a:spcBef>
                <a:spcPts val="3200"/>
              </a:spcBef>
              <a:buSzPct val="100000"/>
              <a:buAutoNum type="arabicPeriod" startAt="1"/>
              <a:defRPr sz="2400">
                <a:latin typeface="Helvetica Neue"/>
                <a:ea typeface="Helvetica Neue"/>
                <a:cs typeface="Helvetica Neue"/>
                <a:sym typeface="Helvetica Neue"/>
              </a:defRPr>
            </a:pPr>
            <a:r>
              <a:t>Machine Learning is much less of magic than it is made out to be by the media and is backed by hard science.</a:t>
            </a:r>
          </a:p>
          <a:p>
            <a:pPr marL="476250" indent="-476250" algn="l">
              <a:lnSpc>
                <a:spcPct val="80000"/>
              </a:lnSpc>
              <a:spcBef>
                <a:spcPts val="3200"/>
              </a:spcBef>
              <a:buSzPct val="100000"/>
              <a:buAutoNum type="arabicPeriod" startAt="1"/>
              <a:defRPr sz="2400">
                <a:latin typeface="Helvetica Neue"/>
                <a:ea typeface="Helvetica Neue"/>
                <a:cs typeface="Helvetica Neue"/>
                <a:sym typeface="Helvetica Neue"/>
              </a:defRPr>
            </a:pPr>
            <a:r>
              <a:t>Data is hard.</a:t>
            </a:r>
          </a:p>
          <a:p>
            <a:pPr marL="476250" indent="-476250" algn="l">
              <a:lnSpc>
                <a:spcPct val="80000"/>
              </a:lnSpc>
              <a:spcBef>
                <a:spcPts val="3200"/>
              </a:spcBef>
              <a:buSzPct val="100000"/>
              <a:buAutoNum type="arabicPeriod" startAt="1"/>
              <a:defRPr sz="2400">
                <a:latin typeface="Helvetica Neue"/>
                <a:ea typeface="Helvetica Neue"/>
                <a:cs typeface="Helvetica Neue"/>
                <a:sym typeface="Helvetica Neue"/>
              </a:defRPr>
            </a:pPr>
            <a:r>
              <a:t>Even though black-boxes exist to save you time and are often optimized and more efficient than ad hoc implementations, It’s ALRIGHT to sometimes want to look inside these black boxes and learn how they work, even though you don’t really NEED to.</a:t>
            </a:r>
          </a:p>
          <a:p>
            <a:pPr algn="l">
              <a:lnSpc>
                <a:spcPct val="80000"/>
              </a:lnSpc>
              <a:spcBef>
                <a:spcPts val="3200"/>
              </a:spcBef>
              <a:defRPr sz="2400">
                <a:latin typeface="Helvetica Neue"/>
                <a:ea typeface="Helvetica Neue"/>
                <a:cs typeface="Helvetica Neue"/>
                <a:sym typeface="Helvetica Neue"/>
              </a:defRPr>
            </a:pPr>
            <a:r>
              <a:t>People often give the example of driving a car and not knowing how the engine, that they use daily, works. Because they don’t need to. Which is fair enough.</a:t>
            </a:r>
          </a:p>
          <a:p>
            <a:pPr algn="l">
              <a:lnSpc>
                <a:spcPct val="80000"/>
              </a:lnSpc>
              <a:spcBef>
                <a:spcPts val="3200"/>
              </a:spcBef>
              <a:defRPr sz="2400">
                <a:latin typeface="Helvetica Neue"/>
                <a:ea typeface="Helvetica Neue"/>
                <a:cs typeface="Helvetica Neue"/>
                <a:sym typeface="Helvetica Neue"/>
              </a:defRPr>
            </a:pPr>
            <a:r>
              <a:t>But, think about the days that you car won’t start, or breaks down in the middle of the commute. If you know how the engine works, you can probably figure out or at least narrow down what went wrong and get it fixed and working that much faster. Which, in my humble opinion is always a better position to be in.</a:t>
            </a:r>
          </a:p>
          <a:p>
            <a:pPr algn="l">
              <a:lnSpc>
                <a:spcPct val="90000"/>
              </a:lnSpc>
              <a:spcBef>
                <a:spcPts val="3200"/>
              </a:spcBef>
              <a:defRPr sz="2400">
                <a:latin typeface="Helvetica Neue"/>
                <a:ea typeface="Helvetica Neue"/>
                <a:cs typeface="Helvetica Neue"/>
                <a:sym typeface="Helvetica Neue"/>
              </a:defRPr>
            </a:pPr>
            <a:r>
              <a:t>Libraries like Scikit-learn and others have done a tremendous job with giving us these highly optimized and easy to use tools. But when you really understand what is going on in there, it will help you in those tricky days where your model won’t behave as you’d like or flat out not work. But now as you know what goes on in there and how the data flows and is utilized, you’d be that much more faster and surer to guess or narrow down what could have gone sideways and that ,i think, makes us better Engineers for it.</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THANK YOU FOR LISTENING"/>
          <p:cNvSpPr txBox="1"/>
          <p:nvPr>
            <p:ph type="ctrTitle"/>
          </p:nvPr>
        </p:nvSpPr>
        <p:spPr>
          <a:prstGeom prst="rect">
            <a:avLst/>
          </a:prstGeom>
        </p:spPr>
        <p:txBody>
          <a:bodyPr/>
          <a:lstStyle/>
          <a:p>
            <a:pPr/>
            <a:r>
              <a:t>THANK YOU FOR LISTENING</a:t>
            </a:r>
          </a:p>
        </p:txBody>
      </p:sp>
      <p:sp>
        <p:nvSpPr>
          <p:cNvPr id="484" name="❤️"/>
          <p:cNvSpPr txBox="1"/>
          <p:nvPr>
            <p:ph type="subTitle" sz="quarter" idx="1"/>
          </p:nvPr>
        </p:nvSpPr>
        <p:spPr>
          <a:xfrm>
            <a:off x="1270000" y="5641890"/>
            <a:ext cx="10464800" cy="1854743"/>
          </a:xfrm>
          <a:prstGeom prst="rect">
            <a:avLst/>
          </a:prstGeom>
        </p:spPr>
        <p:txBody>
          <a:bodyPr/>
          <a:lstStyle>
            <a:lvl1pPr>
              <a:defRPr sz="8400">
                <a:solidFill>
                  <a:srgbClr val="424242"/>
                </a:solidFill>
              </a:defRPr>
            </a:lvl1pPr>
          </a:lstStyle>
          <a:p>
            <a:pPr/>
            <a:r>
              <a:t>❤️</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ACKNOWLEDGEMENTS"/>
          <p:cNvSpPr txBox="1"/>
          <p:nvPr>
            <p:ph type="subTitle" sz="quarter" idx="1"/>
          </p:nvPr>
        </p:nvSpPr>
        <p:spPr>
          <a:xfrm>
            <a:off x="1270000" y="586968"/>
            <a:ext cx="10464800" cy="1130301"/>
          </a:xfrm>
          <a:prstGeom prst="rect">
            <a:avLst/>
          </a:prstGeom>
        </p:spPr>
        <p:txBody>
          <a:bodyPr/>
          <a:lstStyle/>
          <a:p>
            <a:pPr/>
            <a:r>
              <a:t>ACKNOWLEDGEMENTS</a:t>
            </a:r>
          </a:p>
        </p:txBody>
      </p:sp>
      <p:sp>
        <p:nvSpPr>
          <p:cNvPr id="487" name="Dr. Sebastian Raschka, for his wonderful Blog.…"/>
          <p:cNvSpPr txBox="1"/>
          <p:nvPr/>
        </p:nvSpPr>
        <p:spPr>
          <a:xfrm>
            <a:off x="1315292" y="1949461"/>
            <a:ext cx="10374216" cy="6544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76250" indent="-476250" algn="l">
              <a:spcBef>
                <a:spcPts val="3200"/>
              </a:spcBef>
              <a:buSzPct val="100000"/>
              <a:buAutoNum type="arabicPeriod" startAt="1"/>
              <a:defRPr sz="2400">
                <a:latin typeface="Helvetica Neue"/>
                <a:ea typeface="Helvetica Neue"/>
                <a:cs typeface="Helvetica Neue"/>
                <a:sym typeface="Helvetica Neue"/>
              </a:defRPr>
            </a:pPr>
            <a:r>
              <a:t>Dr. Sebastian Raschka, for his wonderful Blog.</a:t>
            </a:r>
            <a:br/>
          </a:p>
          <a:p>
            <a:pPr marL="476250" indent="-476250" algn="l">
              <a:spcBef>
                <a:spcPts val="3200"/>
              </a:spcBef>
              <a:buSzPct val="100000"/>
              <a:buAutoNum type="arabicPeriod" startAt="1"/>
              <a:defRPr sz="2400">
                <a:latin typeface="Helvetica Neue"/>
                <a:ea typeface="Helvetica Neue"/>
                <a:cs typeface="Helvetica Neue"/>
                <a:sym typeface="Helvetica Neue"/>
              </a:defRPr>
            </a:pPr>
            <a:r>
              <a:t>Dr. Sebastian Raschka and Dr. Vahid Mirjalili, for their insightful book “python machine learning.”</a:t>
            </a:r>
            <a:br/>
          </a:p>
          <a:p>
            <a:pPr marL="476250" indent="-476250" algn="l">
              <a:spcBef>
                <a:spcPts val="3200"/>
              </a:spcBef>
              <a:buSzPct val="100000"/>
              <a:buAutoNum type="arabicPeriod" startAt="1"/>
              <a:defRPr sz="2400">
                <a:latin typeface="Helvetica Neue"/>
                <a:ea typeface="Helvetica Neue"/>
                <a:cs typeface="Helvetica Neue"/>
                <a:sym typeface="Helvetica Neue"/>
              </a:defRPr>
            </a:pPr>
            <a:r>
              <a:t>Wikipedia, for their countless articles on the topic.</a:t>
            </a:r>
            <a:br/>
          </a:p>
          <a:p>
            <a:pPr marL="476250" indent="-476250" algn="l">
              <a:spcBef>
                <a:spcPts val="3200"/>
              </a:spcBef>
              <a:buSzPct val="100000"/>
              <a:buAutoNum type="arabicPeriod" startAt="1"/>
              <a:defRPr sz="2400">
                <a:latin typeface="Helvetica Neue"/>
                <a:ea typeface="Helvetica Neue"/>
                <a:cs typeface="Helvetica Neue"/>
                <a:sym typeface="Helvetica Neue"/>
              </a:defRPr>
            </a:pPr>
            <a:r>
              <a:t>3Blue1Brown’s fantastic Youtube channel.</a:t>
            </a:r>
            <a:br/>
          </a:p>
          <a:p>
            <a:pPr marL="476250" indent="-476250" algn="l">
              <a:spcBef>
                <a:spcPts val="3200"/>
              </a:spcBef>
              <a:buSzPct val="100000"/>
              <a:buAutoNum type="arabicPeriod" startAt="1"/>
              <a:defRPr sz="2400">
                <a:latin typeface="Helvetica Neue"/>
                <a:ea typeface="Helvetica Neue"/>
                <a:cs typeface="Helvetica Neue"/>
                <a:sym typeface="Helvetica Neue"/>
              </a:defRPr>
            </a:pPr>
            <a:r>
              <a:t>Karl Rosaen, for getting me started.</a:t>
            </a:r>
            <a:br/>
          </a:p>
          <a:p>
            <a:pPr marL="476250" indent="-476250" algn="l">
              <a:spcBef>
                <a:spcPts val="3200"/>
              </a:spcBef>
              <a:buSzPct val="100000"/>
              <a:buAutoNum type="arabicPeriod" startAt="1"/>
              <a:defRPr sz="2400">
                <a:latin typeface="Helvetica Neue"/>
                <a:ea typeface="Helvetica Neue"/>
                <a:cs typeface="Helvetica Neue"/>
                <a:sym typeface="Helvetica Neue"/>
              </a:defRPr>
            </a:pPr>
            <a:r>
              <a:t>Pycon India 2019 Team. Way to go guys.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Cue to Q/A session with the audience*"/>
          <p:cNvSpPr txBox="1"/>
          <p:nvPr>
            <p:ph type="title"/>
          </p:nvPr>
        </p:nvSpPr>
        <p:spPr>
          <a:xfrm>
            <a:off x="865006" y="6555748"/>
            <a:ext cx="10464801" cy="3302001"/>
          </a:xfrm>
          <a:prstGeom prst="rect">
            <a:avLst/>
          </a:prstGeom>
        </p:spPr>
        <p:txBody>
          <a:bodyPr/>
          <a:lstStyle/>
          <a:p>
            <a:pPr/>
            <a:r>
              <a:t>*Cue to Q/A session with the audience*</a:t>
            </a:r>
          </a:p>
        </p:txBody>
      </p:sp>
      <p:pic>
        <p:nvPicPr>
          <p:cNvPr id="490" name="JP7Rwc-5_400x400.png" descr="JP7Rwc-5_400x400.png"/>
          <p:cNvPicPr>
            <a:picLocks noChangeAspect="1"/>
          </p:cNvPicPr>
          <p:nvPr/>
        </p:nvPicPr>
        <p:blipFill>
          <a:blip r:embed="rId2">
            <a:extLst/>
          </a:blip>
          <a:stretch>
            <a:fillRect/>
          </a:stretch>
        </p:blipFill>
        <p:spPr>
          <a:xfrm>
            <a:off x="2028396" y="1554981"/>
            <a:ext cx="3279677" cy="3279677"/>
          </a:xfrm>
          <a:prstGeom prst="rect">
            <a:avLst/>
          </a:prstGeom>
          <a:ln w="12700">
            <a:miter lim="400000"/>
          </a:ln>
        </p:spPr>
      </p:pic>
      <p:pic>
        <p:nvPicPr>
          <p:cNvPr id="491" name="Webp.net-compress-image.jpg" descr="Webp.net-compress-image.jpg"/>
          <p:cNvPicPr>
            <a:picLocks noChangeAspect="1"/>
          </p:cNvPicPr>
          <p:nvPr/>
        </p:nvPicPr>
        <p:blipFill>
          <a:blip r:embed="rId3">
            <a:extLst/>
          </a:blip>
          <a:stretch>
            <a:fillRect/>
          </a:stretch>
        </p:blipFill>
        <p:spPr>
          <a:xfrm>
            <a:off x="8185813" y="1745986"/>
            <a:ext cx="2683235" cy="2897666"/>
          </a:xfrm>
          <a:prstGeom prst="rect">
            <a:avLst/>
          </a:prstGeom>
          <a:ln w="25400">
            <a:miter lim="400000"/>
          </a:ln>
          <a:effectLst>
            <a:reflection blurRad="0" stA="50000" stPos="0" endA="0" endPos="40000" dist="0" dir="5400000" fadeDir="5400000" sx="100000" sy="-100000" kx="0" ky="0" algn="bl" rotWithShape="0"/>
          </a:effectLst>
        </p:spPr>
      </p:pic>
      <p:sp>
        <p:nvSpPr>
          <p:cNvPr id="492" name="Github: github/arjunkathuria…"/>
          <p:cNvSpPr txBox="1"/>
          <p:nvPr/>
        </p:nvSpPr>
        <p:spPr>
          <a:xfrm>
            <a:off x="7292347" y="5601927"/>
            <a:ext cx="4610554" cy="1351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Helvetica Neue"/>
                <a:ea typeface="Helvetica Neue"/>
                <a:cs typeface="Helvetica Neue"/>
                <a:sym typeface="Helvetica Neue"/>
              </a:defRPr>
            </a:pPr>
          </a:p>
          <a:p>
            <a:pPr marL="333375" indent="-333375" algn="l">
              <a:buSzPct val="145000"/>
              <a:buChar char="-"/>
              <a:defRPr>
                <a:latin typeface="Helvetica Neue"/>
                <a:ea typeface="Helvetica Neue"/>
                <a:cs typeface="Helvetica Neue"/>
                <a:sym typeface="Helvetica Neue"/>
              </a:defRPr>
            </a:pPr>
            <a:r>
              <a:t>Github: </a:t>
            </a:r>
            <a:r>
              <a:rPr b="1"/>
              <a:t>github/arjunkathuria</a:t>
            </a:r>
            <a:endParaRPr b="1"/>
          </a:p>
          <a:p>
            <a:pPr marL="333375" indent="-333375" algn="l">
              <a:buSzPct val="145000"/>
              <a:buChar char="-"/>
              <a:defRPr>
                <a:latin typeface="Helvetica Neue"/>
                <a:ea typeface="Helvetica Neue"/>
                <a:cs typeface="Helvetica Neue"/>
                <a:sym typeface="Helvetica Neue"/>
              </a:defRPr>
            </a:pPr>
            <a:r>
              <a:t>Twitter: </a:t>
            </a:r>
            <a:r>
              <a:rPr b="1"/>
              <a:t>@arjunslays</a:t>
            </a:r>
            <a:endParaRPr b="1"/>
          </a:p>
          <a:p>
            <a:pPr marL="333375" indent="-333375" algn="l">
              <a:buSzPct val="145000"/>
              <a:buChar char="-"/>
              <a:defRPr>
                <a:latin typeface="Helvetica Neue"/>
                <a:ea typeface="Helvetica Neue"/>
                <a:cs typeface="Helvetica Neue"/>
                <a:sym typeface="Helvetica Neue"/>
              </a:defRPr>
            </a:pPr>
            <a:r>
              <a:t>Email: </a:t>
            </a:r>
            <a:r>
              <a:rPr b="1"/>
              <a:t>arjun.kathuria8@gmail.com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Yea? I’ll do you one even better…"/>
          <p:cNvSpPr txBox="1"/>
          <p:nvPr>
            <p:ph type="title"/>
          </p:nvPr>
        </p:nvSpPr>
        <p:spPr>
          <a:xfrm>
            <a:off x="1270000" y="2970803"/>
            <a:ext cx="10464800" cy="3302001"/>
          </a:xfrm>
          <a:prstGeom prst="rect">
            <a:avLst/>
          </a:prstGeom>
        </p:spPr>
        <p:txBody>
          <a:bodyPr/>
          <a:lstStyle/>
          <a:p>
            <a:pPr/>
            <a:r>
              <a:t>Yea? I’ll do you one even better…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